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964" r:id="rId5"/>
    <p:sldMasterId id="2147483952" r:id="rId6"/>
    <p:sldMasterId id="2147483966" r:id="rId7"/>
    <p:sldMasterId id="2147483927" r:id="rId8"/>
    <p:sldMasterId id="2147483975" r:id="rId9"/>
    <p:sldMasterId id="2147483995" r:id="rId10"/>
  </p:sldMasterIdLst>
  <p:notesMasterIdLst>
    <p:notesMasterId r:id="rId57"/>
  </p:notesMasterIdLst>
  <p:handoutMasterIdLst>
    <p:handoutMasterId r:id="rId58"/>
  </p:handoutMasterIdLst>
  <p:sldIdLst>
    <p:sldId id="1250" r:id="rId11"/>
    <p:sldId id="1216" r:id="rId12"/>
    <p:sldId id="1315" r:id="rId13"/>
    <p:sldId id="1316" r:id="rId14"/>
    <p:sldId id="1314" r:id="rId15"/>
    <p:sldId id="1198" r:id="rId16"/>
    <p:sldId id="1317" r:id="rId17"/>
    <p:sldId id="1252" r:id="rId18"/>
    <p:sldId id="1202" r:id="rId19"/>
    <p:sldId id="1218" r:id="rId20"/>
    <p:sldId id="1318" r:id="rId21"/>
    <p:sldId id="1257" r:id="rId22"/>
    <p:sldId id="1258" r:id="rId23"/>
    <p:sldId id="1245" r:id="rId24"/>
    <p:sldId id="1247" r:id="rId25"/>
    <p:sldId id="1248" r:id="rId26"/>
    <p:sldId id="1249" r:id="rId27"/>
    <p:sldId id="1260" r:id="rId28"/>
    <p:sldId id="1254" r:id="rId29"/>
    <p:sldId id="1256" r:id="rId30"/>
    <p:sldId id="1255" r:id="rId31"/>
    <p:sldId id="1253" r:id="rId32"/>
    <p:sldId id="1310" r:id="rId33"/>
    <p:sldId id="1225" r:id="rId34"/>
    <p:sldId id="1226" r:id="rId35"/>
    <p:sldId id="1203" r:id="rId36"/>
    <p:sldId id="1262" r:id="rId37"/>
    <p:sldId id="1263" r:id="rId38"/>
    <p:sldId id="1264" r:id="rId39"/>
    <p:sldId id="1265" r:id="rId40"/>
    <p:sldId id="1267" r:id="rId41"/>
    <p:sldId id="1269" r:id="rId42"/>
    <p:sldId id="1270" r:id="rId43"/>
    <p:sldId id="1312" r:id="rId44"/>
    <p:sldId id="1313" r:id="rId45"/>
    <p:sldId id="1271" r:id="rId46"/>
    <p:sldId id="1273" r:id="rId47"/>
    <p:sldId id="1274" r:id="rId48"/>
    <p:sldId id="1277" r:id="rId49"/>
    <p:sldId id="1278" r:id="rId50"/>
    <p:sldId id="1280" r:id="rId51"/>
    <p:sldId id="1311" r:id="rId52"/>
    <p:sldId id="1304" r:id="rId53"/>
    <p:sldId id="1305" r:id="rId54"/>
    <p:sldId id="1306" r:id="rId55"/>
    <p:sldId id="1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ck Background" id="{981162E5-5C99-4ECE-8FCE-14E9C9F9B302}">
          <p14:sldIdLst>
            <p14:sldId id="1250"/>
            <p14:sldId id="1216"/>
            <p14:sldId id="1315"/>
            <p14:sldId id="1316"/>
            <p14:sldId id="1314"/>
            <p14:sldId id="1198"/>
            <p14:sldId id="1317"/>
            <p14:sldId id="1252"/>
            <p14:sldId id="1202"/>
            <p14:sldId id="1218"/>
            <p14:sldId id="1318"/>
            <p14:sldId id="1257"/>
            <p14:sldId id="1258"/>
            <p14:sldId id="1245"/>
            <p14:sldId id="1247"/>
            <p14:sldId id="1248"/>
            <p14:sldId id="1249"/>
            <p14:sldId id="1260"/>
            <p14:sldId id="1254"/>
            <p14:sldId id="1256"/>
            <p14:sldId id="1255"/>
            <p14:sldId id="1253"/>
            <p14:sldId id="1310"/>
            <p14:sldId id="1225"/>
            <p14:sldId id="1226"/>
            <p14:sldId id="1203"/>
            <p14:sldId id="1262"/>
            <p14:sldId id="1263"/>
            <p14:sldId id="1264"/>
            <p14:sldId id="1265"/>
            <p14:sldId id="1267"/>
            <p14:sldId id="1269"/>
            <p14:sldId id="1270"/>
            <p14:sldId id="1312"/>
            <p14:sldId id="1313"/>
            <p14:sldId id="1271"/>
            <p14:sldId id="1273"/>
            <p14:sldId id="1274"/>
            <p14:sldId id="1277"/>
            <p14:sldId id="1278"/>
            <p14:sldId id="1280"/>
            <p14:sldId id="1311"/>
            <p14:sldId id="1304"/>
            <p14:sldId id="1305"/>
            <p14:sldId id="1306"/>
            <p14:sldId id="1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F1E"/>
    <a:srgbClr val="323B46"/>
    <a:srgbClr val="ECEDEF"/>
    <a:srgbClr val="E55D5B"/>
    <a:srgbClr val="EE393A"/>
    <a:srgbClr val="EE7674"/>
    <a:srgbClr val="DAD3C9"/>
    <a:srgbClr val="D7D9DC"/>
    <a:srgbClr val="ED744F"/>
    <a:srgbClr val="F08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04" autoAdjust="0"/>
    <p:restoredTop sz="83779" autoAdjust="0"/>
  </p:normalViewPr>
  <p:slideViewPr>
    <p:cSldViewPr snapToGrid="0" showGuides="1">
      <p:cViewPr varScale="1">
        <p:scale>
          <a:sx n="75" d="100"/>
          <a:sy n="75" d="100"/>
        </p:scale>
        <p:origin x="1008" y="168"/>
      </p:cViewPr>
      <p:guideLst/>
    </p:cSldViewPr>
  </p:slideViewPr>
  <p:outlineViewPr>
    <p:cViewPr>
      <p:scale>
        <a:sx n="33" d="100"/>
        <a:sy n="33" d="100"/>
      </p:scale>
      <p:origin x="0" y="-2448"/>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4" d="100"/>
          <a:sy n="64" d="100"/>
        </p:scale>
        <p:origin x="334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59BCCA-D34A-428F-9653-37DD5E7BD850}" type="doc">
      <dgm:prSet loTypeId="urn:microsoft.com/office/officeart/2005/8/layout/pyramid2" loCatId="list" qsTypeId="urn:microsoft.com/office/officeart/2005/8/quickstyle/simple4" qsCatId="simple" csTypeId="urn:microsoft.com/office/officeart/2005/8/colors/accent5_4" csCatId="accent5" phldr="1"/>
      <dgm:spPr/>
      <dgm:t>
        <a:bodyPr/>
        <a:lstStyle/>
        <a:p>
          <a:endParaRPr lang="en-US"/>
        </a:p>
      </dgm:t>
    </dgm:pt>
    <dgm:pt modelId="{AC97AF0E-DAD8-432A-B7D0-A7F2FD633F77}">
      <dgm:prSet phldrT="[Text]" custT="1"/>
      <dgm:spPr/>
      <dgm:t>
        <a:bodyPr/>
        <a:lstStyle/>
        <a:p>
          <a:r>
            <a:rPr lang="en-US" sz="1600" b="1" dirty="0"/>
            <a:t>Geo Protection / IPI</a:t>
          </a:r>
        </a:p>
      </dgm:t>
    </dgm:pt>
    <dgm:pt modelId="{7BAA0812-C289-44EB-92D2-670618F18110}" type="parTrans" cxnId="{D50AEEB2-3C58-439E-9EAF-8F669B49888D}">
      <dgm:prSet/>
      <dgm:spPr/>
      <dgm:t>
        <a:bodyPr/>
        <a:lstStyle/>
        <a:p>
          <a:endParaRPr lang="en-US"/>
        </a:p>
      </dgm:t>
    </dgm:pt>
    <dgm:pt modelId="{ECED4EDB-04D5-4135-B704-A19DDAD33255}" type="sibTrans" cxnId="{D50AEEB2-3C58-439E-9EAF-8F669B49888D}">
      <dgm:prSet/>
      <dgm:spPr/>
      <dgm:t>
        <a:bodyPr/>
        <a:lstStyle/>
        <a:p>
          <a:endParaRPr lang="en-US"/>
        </a:p>
      </dgm:t>
    </dgm:pt>
    <dgm:pt modelId="{AFB0619B-737F-4C65-9FA7-2F77E1A49C25}">
      <dgm:prSet phldrT="[Text]" custT="1"/>
      <dgm:spPr/>
      <dgm:t>
        <a:bodyPr/>
        <a:lstStyle/>
        <a:p>
          <a:r>
            <a:rPr lang="en-US" sz="1600" b="1" dirty="0"/>
            <a:t>SDK for Mobile</a:t>
          </a:r>
        </a:p>
      </dgm:t>
    </dgm:pt>
    <dgm:pt modelId="{4EA9C351-F3D8-4E63-A2EB-DCEC795BCA04}" type="parTrans" cxnId="{0E9F709D-F875-464B-BDF6-DF54E7CB3740}">
      <dgm:prSet/>
      <dgm:spPr/>
      <dgm:t>
        <a:bodyPr/>
        <a:lstStyle/>
        <a:p>
          <a:endParaRPr lang="en-US"/>
        </a:p>
      </dgm:t>
    </dgm:pt>
    <dgm:pt modelId="{BD2B604A-5E7B-42D1-93DC-42567BB71833}" type="sibTrans" cxnId="{0E9F709D-F875-464B-BDF6-DF54E7CB3740}">
      <dgm:prSet/>
      <dgm:spPr/>
      <dgm:t>
        <a:bodyPr/>
        <a:lstStyle/>
        <a:p>
          <a:endParaRPr lang="en-US" dirty="0"/>
        </a:p>
      </dgm:t>
    </dgm:pt>
    <dgm:pt modelId="{35F6ABB5-2937-4279-BCF1-1BA4F54D290E}">
      <dgm:prSet custT="1"/>
      <dgm:spPr>
        <a:solidFill>
          <a:srgbClr val="FF0000">
            <a:alpha val="90000"/>
          </a:srgbClr>
        </a:solidFill>
      </dgm:spPr>
      <dgm:t>
        <a:bodyPr/>
        <a:lstStyle/>
        <a:p>
          <a:r>
            <a:rPr lang="en-US" sz="1600" b="1" dirty="0">
              <a:solidFill>
                <a:schemeClr val="bg1"/>
              </a:solidFill>
            </a:rPr>
            <a:t>Credential Stuffing protection</a:t>
          </a:r>
        </a:p>
      </dgm:t>
    </dgm:pt>
    <dgm:pt modelId="{4D63E512-F916-4AE4-84F8-941E26A6A2CF}" type="parTrans" cxnId="{322DF069-9518-4752-A6EC-954FD622CAC1}">
      <dgm:prSet/>
      <dgm:spPr/>
      <dgm:t>
        <a:bodyPr/>
        <a:lstStyle/>
        <a:p>
          <a:endParaRPr lang="en-US"/>
        </a:p>
      </dgm:t>
    </dgm:pt>
    <dgm:pt modelId="{39C44514-7D77-4A3E-8C22-EE9150CB03CC}" type="sibTrans" cxnId="{322DF069-9518-4752-A6EC-954FD622CAC1}">
      <dgm:prSet/>
      <dgm:spPr/>
      <dgm:t>
        <a:bodyPr/>
        <a:lstStyle/>
        <a:p>
          <a:endParaRPr lang="en-US"/>
        </a:p>
      </dgm:t>
    </dgm:pt>
    <dgm:pt modelId="{06BC9B65-C643-4512-8A92-73AB4C7A38AB}">
      <dgm:prSet custT="1"/>
      <dgm:spPr/>
      <dgm:t>
        <a:bodyPr/>
        <a:lstStyle/>
        <a:p>
          <a:r>
            <a:rPr lang="en-US" sz="1600" b="1" dirty="0"/>
            <a:t>BOT Protection</a:t>
          </a:r>
        </a:p>
      </dgm:t>
    </dgm:pt>
    <dgm:pt modelId="{90ADAC48-76E3-4C45-BB7A-740EA4261BC9}" type="parTrans" cxnId="{DD0E9B49-BDE7-4409-88EA-BDA5E2217032}">
      <dgm:prSet/>
      <dgm:spPr/>
      <dgm:t>
        <a:bodyPr/>
        <a:lstStyle/>
        <a:p>
          <a:endParaRPr lang="en-US"/>
        </a:p>
      </dgm:t>
    </dgm:pt>
    <dgm:pt modelId="{A00785BE-E099-4952-8F3D-CB2DCF92C4E5}" type="sibTrans" cxnId="{DD0E9B49-BDE7-4409-88EA-BDA5E2217032}">
      <dgm:prSet/>
      <dgm:spPr/>
      <dgm:t>
        <a:bodyPr/>
        <a:lstStyle/>
        <a:p>
          <a:endParaRPr lang="en-US"/>
        </a:p>
      </dgm:t>
    </dgm:pt>
    <dgm:pt modelId="{2EC77481-AB44-42F5-94E0-738C21DB4671}">
      <dgm:prSet phldrT="[Text]" custT="1"/>
      <dgm:spPr>
        <a:solidFill>
          <a:srgbClr val="FF0000">
            <a:alpha val="90000"/>
          </a:srgbClr>
        </a:solidFill>
      </dgm:spPr>
      <dgm: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gm:t>
    </dgm:pt>
    <dgm:pt modelId="{8098F24B-CDFB-4AC7-8362-0CAB977251DB}" type="parTrans" cxnId="{1854FAB3-CC0D-4D22-98D5-6ED16B94202A}">
      <dgm:prSet/>
      <dgm:spPr/>
      <dgm:t>
        <a:bodyPr/>
        <a:lstStyle/>
        <a:p>
          <a:endParaRPr lang="en-US"/>
        </a:p>
      </dgm:t>
    </dgm:pt>
    <dgm:pt modelId="{02C05528-235F-48B9-98EC-D27C951607C8}" type="sibTrans" cxnId="{1854FAB3-CC0D-4D22-98D5-6ED16B94202A}">
      <dgm:prSet/>
      <dgm:spPr/>
      <dgm:t>
        <a:bodyPr/>
        <a:lstStyle/>
        <a:p>
          <a:endParaRPr lang="en-US"/>
        </a:p>
      </dgm:t>
    </dgm:pt>
    <dgm:pt modelId="{193850DE-3625-4830-ACBE-99F2E4A43C22}">
      <dgm:prSet phldrT="[Text]" custT="1"/>
      <dgm:spPr/>
      <dgm:t>
        <a:bodyPr/>
        <a:lstStyle/>
        <a:p>
          <a:r>
            <a:rPr lang="en-US" sz="1600" b="1" dirty="0"/>
            <a:t>DDOS protection</a:t>
          </a:r>
        </a:p>
      </dgm:t>
    </dgm:pt>
    <dgm:pt modelId="{B5ACD448-4153-4E7D-A5B6-F295F734A3A5}" type="parTrans" cxnId="{3C2F53A2-3119-44D9-8A81-AB298519CBCC}">
      <dgm:prSet/>
      <dgm:spPr/>
      <dgm:t>
        <a:bodyPr/>
        <a:lstStyle/>
        <a:p>
          <a:endParaRPr lang="en-US"/>
        </a:p>
      </dgm:t>
    </dgm:pt>
    <dgm:pt modelId="{0B9C81FC-1536-41E6-98BD-A7D6F4FCAAF9}" type="sibTrans" cxnId="{3C2F53A2-3119-44D9-8A81-AB298519CBCC}">
      <dgm:prSet/>
      <dgm:spPr/>
      <dgm:t>
        <a:bodyPr/>
        <a:lstStyle/>
        <a:p>
          <a:endParaRPr lang="en-US"/>
        </a:p>
      </dgm:t>
    </dgm:pt>
    <dgm:pt modelId="{57D39AB3-08A1-4111-8B45-AE9E6EA5D4A5}">
      <dgm:prSet phldrT="[Text]" custT="1"/>
      <dgm:spPr>
        <a:solidFill>
          <a:srgbClr val="FF0000">
            <a:alpha val="90000"/>
          </a:srgbClr>
        </a:solidFill>
      </dgm:spPr>
      <dgm:t>
        <a:bodyPr/>
        <a:lstStyle/>
        <a:p>
          <a:r>
            <a:rPr lang="en-US" sz="1600" b="1" dirty="0">
              <a:solidFill>
                <a:schemeClr val="bg1"/>
              </a:solidFill>
            </a:rPr>
            <a:t>OWASP 10</a:t>
          </a:r>
        </a:p>
      </dgm:t>
    </dgm:pt>
    <dgm:pt modelId="{2E025C76-21CD-4001-98C8-B2212B3CD8A5}" type="parTrans" cxnId="{FB33EDCB-9D4A-4B8A-A0BD-5D9053F58DB2}">
      <dgm:prSet/>
      <dgm:spPr/>
      <dgm:t>
        <a:bodyPr/>
        <a:lstStyle/>
        <a:p>
          <a:endParaRPr lang="en-US"/>
        </a:p>
      </dgm:t>
    </dgm:pt>
    <dgm:pt modelId="{94D225AE-F2DB-432E-B000-78C55C335298}" type="sibTrans" cxnId="{FB33EDCB-9D4A-4B8A-A0BD-5D9053F58DB2}">
      <dgm:prSet/>
      <dgm:spPr/>
      <dgm:t>
        <a:bodyPr/>
        <a:lstStyle/>
        <a:p>
          <a:endParaRPr lang="en-US"/>
        </a:p>
      </dgm:t>
    </dgm:pt>
    <dgm:pt modelId="{E1E41DFC-5150-4738-9482-D3181AB8BD61}">
      <dgm:prSet phldrT="[Text]" custT="1"/>
      <dgm:spPr>
        <a:solidFill>
          <a:srgbClr val="FF0000">
            <a:alpha val="90000"/>
          </a:srgbClr>
        </a:solidFill>
      </dgm:spPr>
      <dgm:t>
        <a:bodyPr/>
        <a:lstStyle/>
        <a:p>
          <a:r>
            <a:rPr lang="en-US" sz="1600" b="1" dirty="0">
              <a:solidFill>
                <a:schemeClr val="bg1"/>
              </a:solidFill>
            </a:rPr>
            <a:t>Protocol/Scheme Compliance</a:t>
          </a:r>
        </a:p>
      </dgm:t>
    </dgm:pt>
    <dgm:pt modelId="{E88D49F2-BCCD-4BFB-8FA2-E4DF7033C901}" type="parTrans" cxnId="{781350C5-A129-4AAE-BFD1-66F1C6797DD5}">
      <dgm:prSet/>
      <dgm:spPr/>
      <dgm:t>
        <a:bodyPr/>
        <a:lstStyle/>
        <a:p>
          <a:endParaRPr lang="en-US"/>
        </a:p>
      </dgm:t>
    </dgm:pt>
    <dgm:pt modelId="{5554F783-C034-42CB-980D-FA944A0122BC}" type="sibTrans" cxnId="{781350C5-A129-4AAE-BFD1-66F1C6797DD5}">
      <dgm:prSet/>
      <dgm:spPr/>
      <dgm:t>
        <a:bodyPr/>
        <a:lstStyle/>
        <a:p>
          <a:endParaRPr lang="en-US"/>
        </a:p>
      </dgm:t>
    </dgm:pt>
    <dgm:pt modelId="{BD23A8FB-1C7C-4EAE-9949-859830AEA6F8}">
      <dgm:prSet phldrT="[Text]" custT="1"/>
      <dgm:spPr/>
      <dgm:t>
        <a:bodyPr/>
        <a:lstStyle/>
        <a:p>
          <a:r>
            <a:rPr lang="en-US" sz="1600" b="1" dirty="0">
              <a:solidFill>
                <a:srgbClr val="4D4F53">
                  <a:hueOff val="0"/>
                  <a:satOff val="0"/>
                  <a:lumOff val="0"/>
                  <a:alphaOff val="0"/>
                </a:srgbClr>
              </a:solidFill>
              <a:latin typeface="Arial"/>
              <a:ea typeface="+mn-ea"/>
              <a:cs typeface="+mn-cs"/>
            </a:rPr>
            <a:t>Programmability</a:t>
          </a:r>
          <a:endParaRPr lang="en-US" sz="1600" b="1" dirty="0"/>
        </a:p>
      </dgm:t>
    </dgm:pt>
    <dgm:pt modelId="{9FB61AB0-D03B-4BFA-B3F1-B3E4099A0A15}" type="parTrans" cxnId="{11901813-3ACF-4AF2-9BA7-D1A37C5D250E}">
      <dgm:prSet/>
      <dgm:spPr/>
      <dgm:t>
        <a:bodyPr/>
        <a:lstStyle/>
        <a:p>
          <a:endParaRPr lang="en-US"/>
        </a:p>
      </dgm:t>
    </dgm:pt>
    <dgm:pt modelId="{E800C0E5-18D0-47FC-984D-E147A46FD79A}" type="sibTrans" cxnId="{11901813-3ACF-4AF2-9BA7-D1A37C5D250E}">
      <dgm:prSet/>
      <dgm:spPr/>
      <dgm:t>
        <a:bodyPr/>
        <a:lstStyle/>
        <a:p>
          <a:endParaRPr lang="en-US"/>
        </a:p>
      </dgm:t>
    </dgm:pt>
    <dgm:pt modelId="{F7C8B7C0-5C76-4A6E-930C-D1D793C6D19A}">
      <dgm:prSet phldrT="[Text]" custT="1"/>
      <dgm:spPr/>
      <dgm:t>
        <a:bodyPr/>
        <a:lstStyle/>
        <a:p>
          <a:r>
            <a:rPr lang="en-US" sz="1600" b="1" dirty="0"/>
            <a:t>Encryption and TLS fingerprinting</a:t>
          </a:r>
        </a:p>
      </dgm:t>
    </dgm:pt>
    <dgm:pt modelId="{B0F8E6E0-36E6-4A08-92C6-630F31523F66}" type="parTrans" cxnId="{BE069AF1-3795-4087-B9D0-94DA05DABE91}">
      <dgm:prSet/>
      <dgm:spPr/>
      <dgm:t>
        <a:bodyPr/>
        <a:lstStyle/>
        <a:p>
          <a:endParaRPr lang="en-US"/>
        </a:p>
      </dgm:t>
    </dgm:pt>
    <dgm:pt modelId="{B2DD77E9-CC8F-4C61-946C-93763788AB5C}" type="sibTrans" cxnId="{BE069AF1-3795-4087-B9D0-94DA05DABE91}">
      <dgm:prSet/>
      <dgm:spPr/>
      <dgm:t>
        <a:bodyPr/>
        <a:lstStyle/>
        <a:p>
          <a:endParaRPr lang="en-US"/>
        </a:p>
      </dgm:t>
    </dgm:pt>
    <dgm:pt modelId="{A001C116-B9C9-4623-9829-CDB12DB0719B}" type="pres">
      <dgm:prSet presAssocID="{C859BCCA-D34A-428F-9653-37DD5E7BD850}" presName="compositeShape" presStyleCnt="0">
        <dgm:presLayoutVars>
          <dgm:dir/>
          <dgm:resizeHandles/>
        </dgm:presLayoutVars>
      </dgm:prSet>
      <dgm:spPr/>
    </dgm:pt>
    <dgm:pt modelId="{E5A9D2CA-F56D-499F-AF42-AD75D495BB79}" type="pres">
      <dgm:prSet presAssocID="{C859BCCA-D34A-428F-9653-37DD5E7BD850}" presName="pyramid" presStyleLbl="node1" presStyleIdx="0" presStyleCnt="1" custLinFactNeighborX="73802" custLinFactNeighborY="-5735"/>
      <dgm:spPr>
        <a:solidFill>
          <a:schemeClr val="tx2"/>
        </a:solidFill>
      </dgm:spPr>
    </dgm:pt>
    <dgm:pt modelId="{07F1E8C2-A10F-493E-BBC9-A6580A1C44CE}" type="pres">
      <dgm:prSet presAssocID="{C859BCCA-D34A-428F-9653-37DD5E7BD850}" presName="theList" presStyleCnt="0"/>
      <dgm:spPr/>
    </dgm:pt>
    <dgm:pt modelId="{A95D806F-C2B6-4CF2-B3E9-D09602D28238}" type="pres">
      <dgm:prSet presAssocID="{AC97AF0E-DAD8-432A-B7D0-A7F2FD633F77}" presName="aNode" presStyleLbl="fgAcc1" presStyleIdx="0" presStyleCnt="10">
        <dgm:presLayoutVars>
          <dgm:bulletEnabled val="1"/>
        </dgm:presLayoutVars>
      </dgm:prSet>
      <dgm:spPr/>
    </dgm:pt>
    <dgm:pt modelId="{3F90E4DE-039B-4454-A2DE-DDE4B236C2E1}" type="pres">
      <dgm:prSet presAssocID="{AC97AF0E-DAD8-432A-B7D0-A7F2FD633F77}" presName="aSpace" presStyleCnt="0"/>
      <dgm:spPr/>
    </dgm:pt>
    <dgm:pt modelId="{BFC9A96A-4ED2-4B5A-B479-533D962717B4}" type="pres">
      <dgm:prSet presAssocID="{2EC77481-AB44-42F5-94E0-738C21DB4671}" presName="aNode" presStyleLbl="fgAcc1" presStyleIdx="1" presStyleCnt="10">
        <dgm:presLayoutVars>
          <dgm:bulletEnabled val="1"/>
        </dgm:presLayoutVars>
      </dgm:prSet>
      <dgm:spPr/>
    </dgm:pt>
    <dgm:pt modelId="{9789E074-3E54-4F49-8B49-7D71E12271CA}" type="pres">
      <dgm:prSet presAssocID="{2EC77481-AB44-42F5-94E0-738C21DB4671}" presName="aSpace" presStyleCnt="0"/>
      <dgm:spPr/>
    </dgm:pt>
    <dgm:pt modelId="{D24551B9-6F3E-4753-9ABF-851FCA983E3A}" type="pres">
      <dgm:prSet presAssocID="{BD23A8FB-1C7C-4EAE-9949-859830AEA6F8}" presName="aNode" presStyleLbl="fgAcc1" presStyleIdx="2" presStyleCnt="10">
        <dgm:presLayoutVars>
          <dgm:bulletEnabled val="1"/>
        </dgm:presLayoutVars>
      </dgm:prSet>
      <dgm:spPr/>
    </dgm:pt>
    <dgm:pt modelId="{430415DF-1882-4C26-B202-2720FDF9105C}" type="pres">
      <dgm:prSet presAssocID="{BD23A8FB-1C7C-4EAE-9949-859830AEA6F8}" presName="aSpace" presStyleCnt="0"/>
      <dgm:spPr/>
    </dgm:pt>
    <dgm:pt modelId="{C1668199-4AF1-479D-9848-21078F8294C5}" type="pres">
      <dgm:prSet presAssocID="{35F6ABB5-2937-4279-BCF1-1BA4F54D290E}" presName="aNode" presStyleLbl="fgAcc1" presStyleIdx="3" presStyleCnt="10">
        <dgm:presLayoutVars>
          <dgm:bulletEnabled val="1"/>
        </dgm:presLayoutVars>
      </dgm:prSet>
      <dgm:spPr/>
    </dgm:pt>
    <dgm:pt modelId="{ADDFF848-26DB-4FC2-BC6B-B592D638A77B}" type="pres">
      <dgm:prSet presAssocID="{35F6ABB5-2937-4279-BCF1-1BA4F54D290E}" presName="aSpace" presStyleCnt="0"/>
      <dgm:spPr/>
    </dgm:pt>
    <dgm:pt modelId="{7C322BAB-9590-44DA-9D3E-74C4C6370269}" type="pres">
      <dgm:prSet presAssocID="{06BC9B65-C643-4512-8A92-73AB4C7A38AB}" presName="aNode" presStyleLbl="fgAcc1" presStyleIdx="4" presStyleCnt="10">
        <dgm:presLayoutVars>
          <dgm:bulletEnabled val="1"/>
        </dgm:presLayoutVars>
      </dgm:prSet>
      <dgm:spPr/>
    </dgm:pt>
    <dgm:pt modelId="{DF58190F-C2E5-4CF7-9E10-13EBBCF58FDD}" type="pres">
      <dgm:prSet presAssocID="{06BC9B65-C643-4512-8A92-73AB4C7A38AB}" presName="aSpace" presStyleCnt="0"/>
      <dgm:spPr/>
    </dgm:pt>
    <dgm:pt modelId="{42B690A2-4A01-4436-9DD3-B2808DB7F4DA}" type="pres">
      <dgm:prSet presAssocID="{AFB0619B-737F-4C65-9FA7-2F77E1A49C25}" presName="aNode" presStyleLbl="fgAcc1" presStyleIdx="5" presStyleCnt="10">
        <dgm:presLayoutVars>
          <dgm:bulletEnabled val="1"/>
        </dgm:presLayoutVars>
      </dgm:prSet>
      <dgm:spPr/>
    </dgm:pt>
    <dgm:pt modelId="{B9CBCBAF-E9BE-49C5-B7F9-F78C30429AD6}" type="pres">
      <dgm:prSet presAssocID="{AFB0619B-737F-4C65-9FA7-2F77E1A49C25}" presName="aSpace" presStyleCnt="0"/>
      <dgm:spPr/>
    </dgm:pt>
    <dgm:pt modelId="{4D8C2DA8-194B-49BA-9740-BE2F1D9BBFC0}" type="pres">
      <dgm:prSet presAssocID="{57D39AB3-08A1-4111-8B45-AE9E6EA5D4A5}" presName="aNode" presStyleLbl="fgAcc1" presStyleIdx="6" presStyleCnt="10">
        <dgm:presLayoutVars>
          <dgm:bulletEnabled val="1"/>
        </dgm:presLayoutVars>
      </dgm:prSet>
      <dgm:spPr/>
    </dgm:pt>
    <dgm:pt modelId="{651D43A9-0077-43E5-8A5C-21C5880524C0}" type="pres">
      <dgm:prSet presAssocID="{57D39AB3-08A1-4111-8B45-AE9E6EA5D4A5}" presName="aSpace" presStyleCnt="0"/>
      <dgm:spPr/>
    </dgm:pt>
    <dgm:pt modelId="{A6D668DC-3381-41BF-BE8B-DB2F228FC99D}" type="pres">
      <dgm:prSet presAssocID="{E1E41DFC-5150-4738-9482-D3181AB8BD61}" presName="aNode" presStyleLbl="fgAcc1" presStyleIdx="7" presStyleCnt="10">
        <dgm:presLayoutVars>
          <dgm:bulletEnabled val="1"/>
        </dgm:presLayoutVars>
      </dgm:prSet>
      <dgm:spPr/>
    </dgm:pt>
    <dgm:pt modelId="{AB0DFE7E-4E2A-4972-9DD8-D4D7472B5A7A}" type="pres">
      <dgm:prSet presAssocID="{E1E41DFC-5150-4738-9482-D3181AB8BD61}" presName="aSpace" presStyleCnt="0"/>
      <dgm:spPr/>
    </dgm:pt>
    <dgm:pt modelId="{35677599-F5CA-428B-92A7-532898BB70AC}" type="pres">
      <dgm:prSet presAssocID="{193850DE-3625-4830-ACBE-99F2E4A43C22}" presName="aNode" presStyleLbl="fgAcc1" presStyleIdx="8" presStyleCnt="10">
        <dgm:presLayoutVars>
          <dgm:bulletEnabled val="1"/>
        </dgm:presLayoutVars>
      </dgm:prSet>
      <dgm:spPr/>
    </dgm:pt>
    <dgm:pt modelId="{5833C81C-7A3E-467A-90E6-7E71C5B60FC4}" type="pres">
      <dgm:prSet presAssocID="{193850DE-3625-4830-ACBE-99F2E4A43C22}" presName="aSpace" presStyleCnt="0"/>
      <dgm:spPr/>
    </dgm:pt>
    <dgm:pt modelId="{C77E7923-1571-4EC9-817F-7ED49AEF0544}" type="pres">
      <dgm:prSet presAssocID="{F7C8B7C0-5C76-4A6E-930C-D1D793C6D19A}" presName="aNode" presStyleLbl="fgAcc1" presStyleIdx="9" presStyleCnt="10">
        <dgm:presLayoutVars>
          <dgm:bulletEnabled val="1"/>
        </dgm:presLayoutVars>
      </dgm:prSet>
      <dgm:spPr/>
    </dgm:pt>
    <dgm:pt modelId="{DA30797A-741C-45B6-981D-2F4277112C4E}" type="pres">
      <dgm:prSet presAssocID="{F7C8B7C0-5C76-4A6E-930C-D1D793C6D19A}" presName="aSpace" presStyleCnt="0"/>
      <dgm:spPr/>
    </dgm:pt>
  </dgm:ptLst>
  <dgm:cxnLst>
    <dgm:cxn modelId="{11901813-3ACF-4AF2-9BA7-D1A37C5D250E}" srcId="{C859BCCA-D34A-428F-9653-37DD5E7BD850}" destId="{BD23A8FB-1C7C-4EAE-9949-859830AEA6F8}" srcOrd="2" destOrd="0" parTransId="{9FB61AB0-D03B-4BFA-B3F1-B3E4099A0A15}" sibTransId="{E800C0E5-18D0-47FC-984D-E147A46FD79A}"/>
    <dgm:cxn modelId="{DD0E9B49-BDE7-4409-88EA-BDA5E2217032}" srcId="{C859BCCA-D34A-428F-9653-37DD5E7BD850}" destId="{06BC9B65-C643-4512-8A92-73AB4C7A38AB}" srcOrd="4" destOrd="0" parTransId="{90ADAC48-76E3-4C45-BB7A-740EA4261BC9}" sibTransId="{A00785BE-E099-4952-8F3D-CB2DCF92C4E5}"/>
    <dgm:cxn modelId="{2BE23F4B-277E-442D-8BFF-525A336F2560}" type="presOf" srcId="{F7C8B7C0-5C76-4A6E-930C-D1D793C6D19A}" destId="{C77E7923-1571-4EC9-817F-7ED49AEF0544}" srcOrd="0" destOrd="0" presId="urn:microsoft.com/office/officeart/2005/8/layout/pyramid2"/>
    <dgm:cxn modelId="{931FEE4C-180E-4ACC-B94B-2B49F30A1F12}" type="presOf" srcId="{35F6ABB5-2937-4279-BCF1-1BA4F54D290E}" destId="{C1668199-4AF1-479D-9848-21078F8294C5}" srcOrd="0" destOrd="0" presId="urn:microsoft.com/office/officeart/2005/8/layout/pyramid2"/>
    <dgm:cxn modelId="{7730F24D-4B40-4AE5-AA6F-8B3922F32D95}" type="presOf" srcId="{AC97AF0E-DAD8-432A-B7D0-A7F2FD633F77}" destId="{A95D806F-C2B6-4CF2-B3E9-D09602D28238}" srcOrd="0" destOrd="0" presId="urn:microsoft.com/office/officeart/2005/8/layout/pyramid2"/>
    <dgm:cxn modelId="{322DF069-9518-4752-A6EC-954FD622CAC1}" srcId="{C859BCCA-D34A-428F-9653-37DD5E7BD850}" destId="{35F6ABB5-2937-4279-BCF1-1BA4F54D290E}" srcOrd="3" destOrd="0" parTransId="{4D63E512-F916-4AE4-84F8-941E26A6A2CF}" sibTransId="{39C44514-7D77-4A3E-8C22-EE9150CB03CC}"/>
    <dgm:cxn modelId="{12361173-0FE1-4883-A818-7CFB08A6A213}" type="presOf" srcId="{57D39AB3-08A1-4111-8B45-AE9E6EA5D4A5}" destId="{4D8C2DA8-194B-49BA-9740-BE2F1D9BBFC0}" srcOrd="0" destOrd="0" presId="urn:microsoft.com/office/officeart/2005/8/layout/pyramid2"/>
    <dgm:cxn modelId="{9A19A17B-FE38-4BCB-9B39-562299B147E7}" type="presOf" srcId="{C859BCCA-D34A-428F-9653-37DD5E7BD850}" destId="{A001C116-B9C9-4623-9829-CDB12DB0719B}" srcOrd="0" destOrd="0" presId="urn:microsoft.com/office/officeart/2005/8/layout/pyramid2"/>
    <dgm:cxn modelId="{509EE785-BBD4-40A4-AF31-B5B0888C7B3E}" type="presOf" srcId="{BD23A8FB-1C7C-4EAE-9949-859830AEA6F8}" destId="{D24551B9-6F3E-4753-9ABF-851FCA983E3A}" srcOrd="0" destOrd="0" presId="urn:microsoft.com/office/officeart/2005/8/layout/pyramid2"/>
    <dgm:cxn modelId="{0E9F709D-F875-464B-BDF6-DF54E7CB3740}" srcId="{C859BCCA-D34A-428F-9653-37DD5E7BD850}" destId="{AFB0619B-737F-4C65-9FA7-2F77E1A49C25}" srcOrd="5" destOrd="0" parTransId="{4EA9C351-F3D8-4E63-A2EB-DCEC795BCA04}" sibTransId="{BD2B604A-5E7B-42D1-93DC-42567BB71833}"/>
    <dgm:cxn modelId="{3C2F53A2-3119-44D9-8A81-AB298519CBCC}" srcId="{C859BCCA-D34A-428F-9653-37DD5E7BD850}" destId="{193850DE-3625-4830-ACBE-99F2E4A43C22}" srcOrd="8" destOrd="0" parTransId="{B5ACD448-4153-4E7D-A5B6-F295F734A3A5}" sibTransId="{0B9C81FC-1536-41E6-98BD-A7D6F4FCAAF9}"/>
    <dgm:cxn modelId="{95F45CAA-B1BB-4455-926A-82A5AFA1E622}" type="presOf" srcId="{E1E41DFC-5150-4738-9482-D3181AB8BD61}" destId="{A6D668DC-3381-41BF-BE8B-DB2F228FC99D}" srcOrd="0" destOrd="0" presId="urn:microsoft.com/office/officeart/2005/8/layout/pyramid2"/>
    <dgm:cxn modelId="{D50AEEB2-3C58-439E-9EAF-8F669B49888D}" srcId="{C859BCCA-D34A-428F-9653-37DD5E7BD850}" destId="{AC97AF0E-DAD8-432A-B7D0-A7F2FD633F77}" srcOrd="0" destOrd="0" parTransId="{7BAA0812-C289-44EB-92D2-670618F18110}" sibTransId="{ECED4EDB-04D5-4135-B704-A19DDAD33255}"/>
    <dgm:cxn modelId="{1854FAB3-CC0D-4D22-98D5-6ED16B94202A}" srcId="{C859BCCA-D34A-428F-9653-37DD5E7BD850}" destId="{2EC77481-AB44-42F5-94E0-738C21DB4671}" srcOrd="1" destOrd="0" parTransId="{8098F24B-CDFB-4AC7-8362-0CAB977251DB}" sibTransId="{02C05528-235F-48B9-98EC-D27C951607C8}"/>
    <dgm:cxn modelId="{8D904FBD-D083-405F-8BC2-A63F72446B41}" type="presOf" srcId="{193850DE-3625-4830-ACBE-99F2E4A43C22}" destId="{35677599-F5CA-428B-92A7-532898BB70AC}" srcOrd="0" destOrd="0" presId="urn:microsoft.com/office/officeart/2005/8/layout/pyramid2"/>
    <dgm:cxn modelId="{781350C5-A129-4AAE-BFD1-66F1C6797DD5}" srcId="{C859BCCA-D34A-428F-9653-37DD5E7BD850}" destId="{E1E41DFC-5150-4738-9482-D3181AB8BD61}" srcOrd="7" destOrd="0" parTransId="{E88D49F2-BCCD-4BFB-8FA2-E4DF7033C901}" sibTransId="{5554F783-C034-42CB-980D-FA944A0122BC}"/>
    <dgm:cxn modelId="{4461B5C9-93E4-4B56-98A6-E8E3B3016E43}" type="presOf" srcId="{2EC77481-AB44-42F5-94E0-738C21DB4671}" destId="{BFC9A96A-4ED2-4B5A-B479-533D962717B4}" srcOrd="0" destOrd="0" presId="urn:microsoft.com/office/officeart/2005/8/layout/pyramid2"/>
    <dgm:cxn modelId="{FB33EDCB-9D4A-4B8A-A0BD-5D9053F58DB2}" srcId="{C859BCCA-D34A-428F-9653-37DD5E7BD850}" destId="{57D39AB3-08A1-4111-8B45-AE9E6EA5D4A5}" srcOrd="6" destOrd="0" parTransId="{2E025C76-21CD-4001-98C8-B2212B3CD8A5}" sibTransId="{94D225AE-F2DB-432E-B000-78C55C335298}"/>
    <dgm:cxn modelId="{B2D5CEF0-797D-4747-AEE3-F2991FFB6215}" type="presOf" srcId="{AFB0619B-737F-4C65-9FA7-2F77E1A49C25}" destId="{42B690A2-4A01-4436-9DD3-B2808DB7F4DA}" srcOrd="0" destOrd="0" presId="urn:microsoft.com/office/officeart/2005/8/layout/pyramid2"/>
    <dgm:cxn modelId="{BE069AF1-3795-4087-B9D0-94DA05DABE91}" srcId="{C859BCCA-D34A-428F-9653-37DD5E7BD850}" destId="{F7C8B7C0-5C76-4A6E-930C-D1D793C6D19A}" srcOrd="9" destOrd="0" parTransId="{B0F8E6E0-36E6-4A08-92C6-630F31523F66}" sibTransId="{B2DD77E9-CC8F-4C61-946C-93763788AB5C}"/>
    <dgm:cxn modelId="{606303FB-AAFF-48DC-8369-672075CCAC5D}" type="presOf" srcId="{06BC9B65-C643-4512-8A92-73AB4C7A38AB}" destId="{7C322BAB-9590-44DA-9D3E-74C4C6370269}" srcOrd="0" destOrd="0" presId="urn:microsoft.com/office/officeart/2005/8/layout/pyramid2"/>
    <dgm:cxn modelId="{D8B79517-F300-4435-A74B-09D16605B4D7}" type="presParOf" srcId="{A001C116-B9C9-4623-9829-CDB12DB0719B}" destId="{E5A9D2CA-F56D-499F-AF42-AD75D495BB79}" srcOrd="0" destOrd="0" presId="urn:microsoft.com/office/officeart/2005/8/layout/pyramid2"/>
    <dgm:cxn modelId="{DEA984F6-48E4-4F72-B596-C9618865BBBD}" type="presParOf" srcId="{A001C116-B9C9-4623-9829-CDB12DB0719B}" destId="{07F1E8C2-A10F-493E-BBC9-A6580A1C44CE}" srcOrd="1" destOrd="0" presId="urn:microsoft.com/office/officeart/2005/8/layout/pyramid2"/>
    <dgm:cxn modelId="{3687135F-59A4-43FB-912E-A34122943BAD}" type="presParOf" srcId="{07F1E8C2-A10F-493E-BBC9-A6580A1C44CE}" destId="{A95D806F-C2B6-4CF2-B3E9-D09602D28238}" srcOrd="0" destOrd="0" presId="urn:microsoft.com/office/officeart/2005/8/layout/pyramid2"/>
    <dgm:cxn modelId="{BEA11112-23FF-41E4-A663-A96928715146}" type="presParOf" srcId="{07F1E8C2-A10F-493E-BBC9-A6580A1C44CE}" destId="{3F90E4DE-039B-4454-A2DE-DDE4B236C2E1}" srcOrd="1" destOrd="0" presId="urn:microsoft.com/office/officeart/2005/8/layout/pyramid2"/>
    <dgm:cxn modelId="{62D6C614-B884-482B-9AA5-E2ECCF0EF7BE}" type="presParOf" srcId="{07F1E8C2-A10F-493E-BBC9-A6580A1C44CE}" destId="{BFC9A96A-4ED2-4B5A-B479-533D962717B4}" srcOrd="2" destOrd="0" presId="urn:microsoft.com/office/officeart/2005/8/layout/pyramid2"/>
    <dgm:cxn modelId="{F63BA669-3D7E-4702-A71B-F9769DAFF74B}" type="presParOf" srcId="{07F1E8C2-A10F-493E-BBC9-A6580A1C44CE}" destId="{9789E074-3E54-4F49-8B49-7D71E12271CA}" srcOrd="3" destOrd="0" presId="urn:microsoft.com/office/officeart/2005/8/layout/pyramid2"/>
    <dgm:cxn modelId="{869FCF60-E9DA-4919-86D0-CF051606FB33}" type="presParOf" srcId="{07F1E8C2-A10F-493E-BBC9-A6580A1C44CE}" destId="{D24551B9-6F3E-4753-9ABF-851FCA983E3A}" srcOrd="4" destOrd="0" presId="urn:microsoft.com/office/officeart/2005/8/layout/pyramid2"/>
    <dgm:cxn modelId="{5E80220C-BD06-4D12-AE7F-FD85F5497DC7}" type="presParOf" srcId="{07F1E8C2-A10F-493E-BBC9-A6580A1C44CE}" destId="{430415DF-1882-4C26-B202-2720FDF9105C}" srcOrd="5" destOrd="0" presId="urn:microsoft.com/office/officeart/2005/8/layout/pyramid2"/>
    <dgm:cxn modelId="{841DA20A-CD43-49E4-9662-82A15C2A4C83}" type="presParOf" srcId="{07F1E8C2-A10F-493E-BBC9-A6580A1C44CE}" destId="{C1668199-4AF1-479D-9848-21078F8294C5}" srcOrd="6" destOrd="0" presId="urn:microsoft.com/office/officeart/2005/8/layout/pyramid2"/>
    <dgm:cxn modelId="{1C4C5B9D-7D05-4BBC-9760-623622795519}" type="presParOf" srcId="{07F1E8C2-A10F-493E-BBC9-A6580A1C44CE}" destId="{ADDFF848-26DB-4FC2-BC6B-B592D638A77B}" srcOrd="7" destOrd="0" presId="urn:microsoft.com/office/officeart/2005/8/layout/pyramid2"/>
    <dgm:cxn modelId="{A12F2EB5-414B-48ED-AEDD-EC1AFE62C05F}" type="presParOf" srcId="{07F1E8C2-A10F-493E-BBC9-A6580A1C44CE}" destId="{7C322BAB-9590-44DA-9D3E-74C4C6370269}" srcOrd="8" destOrd="0" presId="urn:microsoft.com/office/officeart/2005/8/layout/pyramid2"/>
    <dgm:cxn modelId="{8BA2BE8C-DF0A-4476-A531-3D307393D15F}" type="presParOf" srcId="{07F1E8C2-A10F-493E-BBC9-A6580A1C44CE}" destId="{DF58190F-C2E5-4CF7-9E10-13EBBCF58FDD}" srcOrd="9" destOrd="0" presId="urn:microsoft.com/office/officeart/2005/8/layout/pyramid2"/>
    <dgm:cxn modelId="{C924B8B2-E37D-4C77-BE32-E4592AE93BFD}" type="presParOf" srcId="{07F1E8C2-A10F-493E-BBC9-A6580A1C44CE}" destId="{42B690A2-4A01-4436-9DD3-B2808DB7F4DA}" srcOrd="10" destOrd="0" presId="urn:microsoft.com/office/officeart/2005/8/layout/pyramid2"/>
    <dgm:cxn modelId="{2E1A4C33-9577-49DF-832F-546C1425AE21}" type="presParOf" srcId="{07F1E8C2-A10F-493E-BBC9-A6580A1C44CE}" destId="{B9CBCBAF-E9BE-49C5-B7F9-F78C30429AD6}" srcOrd="11" destOrd="0" presId="urn:microsoft.com/office/officeart/2005/8/layout/pyramid2"/>
    <dgm:cxn modelId="{F09BE8C2-7DFF-4FA0-BDF8-E1D711FE4466}" type="presParOf" srcId="{07F1E8C2-A10F-493E-BBC9-A6580A1C44CE}" destId="{4D8C2DA8-194B-49BA-9740-BE2F1D9BBFC0}" srcOrd="12" destOrd="0" presId="urn:microsoft.com/office/officeart/2005/8/layout/pyramid2"/>
    <dgm:cxn modelId="{40013CE0-F134-42AF-B059-80960690EBFF}" type="presParOf" srcId="{07F1E8C2-A10F-493E-BBC9-A6580A1C44CE}" destId="{651D43A9-0077-43E5-8A5C-21C5880524C0}" srcOrd="13" destOrd="0" presId="urn:microsoft.com/office/officeart/2005/8/layout/pyramid2"/>
    <dgm:cxn modelId="{22F67524-DE22-4980-8CDB-FCC9B8DF438A}" type="presParOf" srcId="{07F1E8C2-A10F-493E-BBC9-A6580A1C44CE}" destId="{A6D668DC-3381-41BF-BE8B-DB2F228FC99D}" srcOrd="14" destOrd="0" presId="urn:microsoft.com/office/officeart/2005/8/layout/pyramid2"/>
    <dgm:cxn modelId="{62AD7A32-06E0-417C-B73B-955A1A0E93A4}" type="presParOf" srcId="{07F1E8C2-A10F-493E-BBC9-A6580A1C44CE}" destId="{AB0DFE7E-4E2A-4972-9DD8-D4D7472B5A7A}" srcOrd="15" destOrd="0" presId="urn:microsoft.com/office/officeart/2005/8/layout/pyramid2"/>
    <dgm:cxn modelId="{049D6CA2-73DF-4037-AE2A-A1E9B5D9D8EF}" type="presParOf" srcId="{07F1E8C2-A10F-493E-BBC9-A6580A1C44CE}" destId="{35677599-F5CA-428B-92A7-532898BB70AC}" srcOrd="16" destOrd="0" presId="urn:microsoft.com/office/officeart/2005/8/layout/pyramid2"/>
    <dgm:cxn modelId="{ED94A927-7750-4A7D-B938-B0292858D445}" type="presParOf" srcId="{07F1E8C2-A10F-493E-BBC9-A6580A1C44CE}" destId="{5833C81C-7A3E-467A-90E6-7E71C5B60FC4}" srcOrd="17" destOrd="0" presId="urn:microsoft.com/office/officeart/2005/8/layout/pyramid2"/>
    <dgm:cxn modelId="{5804F679-A99C-4022-9814-9B34DFE8EC83}" type="presParOf" srcId="{07F1E8C2-A10F-493E-BBC9-A6580A1C44CE}" destId="{C77E7923-1571-4EC9-817F-7ED49AEF0544}" srcOrd="18" destOrd="0" presId="urn:microsoft.com/office/officeart/2005/8/layout/pyramid2"/>
    <dgm:cxn modelId="{F3DA05F2-962A-4649-B416-9A689EAF241D}" type="presParOf" srcId="{07F1E8C2-A10F-493E-BBC9-A6580A1C44CE}" destId="{DA30797A-741C-45B6-981D-2F4277112C4E}" srcOrd="1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59BCCA-D34A-428F-9653-37DD5E7BD850}" type="doc">
      <dgm:prSet loTypeId="urn:microsoft.com/office/officeart/2005/8/layout/pyramid2" loCatId="list" qsTypeId="urn:microsoft.com/office/officeart/2005/8/quickstyle/simple4" qsCatId="simple" csTypeId="urn:microsoft.com/office/officeart/2005/8/colors/accent5_4" csCatId="accent5" phldr="1"/>
      <dgm:spPr/>
      <dgm:t>
        <a:bodyPr/>
        <a:lstStyle/>
        <a:p>
          <a:endParaRPr lang="en-US"/>
        </a:p>
      </dgm:t>
    </dgm:pt>
    <dgm:pt modelId="{AC97AF0E-DAD8-432A-B7D0-A7F2FD633F77}">
      <dgm:prSet phldrT="[Text]" custT="1"/>
      <dgm:spPr/>
      <dgm:t>
        <a:bodyPr/>
        <a:lstStyle/>
        <a:p>
          <a:r>
            <a:rPr lang="en-US" sz="1600" b="1" dirty="0"/>
            <a:t>Geo Protection / IPI</a:t>
          </a:r>
        </a:p>
      </dgm:t>
    </dgm:pt>
    <dgm:pt modelId="{7BAA0812-C289-44EB-92D2-670618F18110}" type="parTrans" cxnId="{D50AEEB2-3C58-439E-9EAF-8F669B49888D}">
      <dgm:prSet/>
      <dgm:spPr/>
      <dgm:t>
        <a:bodyPr/>
        <a:lstStyle/>
        <a:p>
          <a:endParaRPr lang="en-US"/>
        </a:p>
      </dgm:t>
    </dgm:pt>
    <dgm:pt modelId="{ECED4EDB-04D5-4135-B704-A19DDAD33255}" type="sibTrans" cxnId="{D50AEEB2-3C58-439E-9EAF-8F669B49888D}">
      <dgm:prSet/>
      <dgm:spPr/>
      <dgm:t>
        <a:bodyPr/>
        <a:lstStyle/>
        <a:p>
          <a:endParaRPr lang="en-US"/>
        </a:p>
      </dgm:t>
    </dgm:pt>
    <dgm:pt modelId="{AFB0619B-737F-4C65-9FA7-2F77E1A49C25}">
      <dgm:prSet phldrT="[Text]" custT="1"/>
      <dgm:spPr/>
      <dgm:t>
        <a:bodyPr/>
        <a:lstStyle/>
        <a:p>
          <a:r>
            <a:rPr lang="en-US" sz="1600" b="1" dirty="0"/>
            <a:t>SDK for Mobile</a:t>
          </a:r>
        </a:p>
      </dgm:t>
    </dgm:pt>
    <dgm:pt modelId="{4EA9C351-F3D8-4E63-A2EB-DCEC795BCA04}" type="parTrans" cxnId="{0E9F709D-F875-464B-BDF6-DF54E7CB3740}">
      <dgm:prSet/>
      <dgm:spPr/>
      <dgm:t>
        <a:bodyPr/>
        <a:lstStyle/>
        <a:p>
          <a:endParaRPr lang="en-US"/>
        </a:p>
      </dgm:t>
    </dgm:pt>
    <dgm:pt modelId="{BD2B604A-5E7B-42D1-93DC-42567BB71833}" type="sibTrans" cxnId="{0E9F709D-F875-464B-BDF6-DF54E7CB3740}">
      <dgm:prSet/>
      <dgm:spPr/>
      <dgm:t>
        <a:bodyPr/>
        <a:lstStyle/>
        <a:p>
          <a:endParaRPr lang="en-US" dirty="0"/>
        </a:p>
      </dgm:t>
    </dgm:pt>
    <dgm:pt modelId="{35F6ABB5-2937-4279-BCF1-1BA4F54D290E}">
      <dgm:prSet custT="1"/>
      <dgm:spPr>
        <a:solidFill>
          <a:srgbClr val="FF0000">
            <a:alpha val="90000"/>
          </a:srgbClr>
        </a:solidFill>
      </dgm:spPr>
      <dgm:t>
        <a:bodyPr/>
        <a:lstStyle/>
        <a:p>
          <a:r>
            <a:rPr lang="en-US" sz="1600" b="1" dirty="0">
              <a:solidFill>
                <a:schemeClr val="bg1"/>
              </a:solidFill>
            </a:rPr>
            <a:t>Credential Stuffing protection</a:t>
          </a:r>
        </a:p>
      </dgm:t>
    </dgm:pt>
    <dgm:pt modelId="{4D63E512-F916-4AE4-84F8-941E26A6A2CF}" type="parTrans" cxnId="{322DF069-9518-4752-A6EC-954FD622CAC1}">
      <dgm:prSet/>
      <dgm:spPr/>
      <dgm:t>
        <a:bodyPr/>
        <a:lstStyle/>
        <a:p>
          <a:endParaRPr lang="en-US"/>
        </a:p>
      </dgm:t>
    </dgm:pt>
    <dgm:pt modelId="{39C44514-7D77-4A3E-8C22-EE9150CB03CC}" type="sibTrans" cxnId="{322DF069-9518-4752-A6EC-954FD622CAC1}">
      <dgm:prSet/>
      <dgm:spPr/>
      <dgm:t>
        <a:bodyPr/>
        <a:lstStyle/>
        <a:p>
          <a:endParaRPr lang="en-US"/>
        </a:p>
      </dgm:t>
    </dgm:pt>
    <dgm:pt modelId="{06BC9B65-C643-4512-8A92-73AB4C7A38AB}">
      <dgm:prSet custT="1"/>
      <dgm:spPr/>
      <dgm:t>
        <a:bodyPr/>
        <a:lstStyle/>
        <a:p>
          <a:r>
            <a:rPr lang="en-US" sz="1600" b="1" dirty="0"/>
            <a:t>BOT Protection</a:t>
          </a:r>
        </a:p>
      </dgm:t>
    </dgm:pt>
    <dgm:pt modelId="{90ADAC48-76E3-4C45-BB7A-740EA4261BC9}" type="parTrans" cxnId="{DD0E9B49-BDE7-4409-88EA-BDA5E2217032}">
      <dgm:prSet/>
      <dgm:spPr/>
      <dgm:t>
        <a:bodyPr/>
        <a:lstStyle/>
        <a:p>
          <a:endParaRPr lang="en-US"/>
        </a:p>
      </dgm:t>
    </dgm:pt>
    <dgm:pt modelId="{A00785BE-E099-4952-8F3D-CB2DCF92C4E5}" type="sibTrans" cxnId="{DD0E9B49-BDE7-4409-88EA-BDA5E2217032}">
      <dgm:prSet/>
      <dgm:spPr/>
      <dgm:t>
        <a:bodyPr/>
        <a:lstStyle/>
        <a:p>
          <a:endParaRPr lang="en-US"/>
        </a:p>
      </dgm:t>
    </dgm:pt>
    <dgm:pt modelId="{2EC77481-AB44-42F5-94E0-738C21DB4671}">
      <dgm:prSet phldrT="[Text]" custT="1"/>
      <dgm:spPr>
        <a:solidFill>
          <a:srgbClr val="FF0000">
            <a:alpha val="90000"/>
          </a:srgbClr>
        </a:solidFill>
      </dgm:spPr>
      <dgm: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gm:t>
    </dgm:pt>
    <dgm:pt modelId="{8098F24B-CDFB-4AC7-8362-0CAB977251DB}" type="parTrans" cxnId="{1854FAB3-CC0D-4D22-98D5-6ED16B94202A}">
      <dgm:prSet/>
      <dgm:spPr/>
      <dgm:t>
        <a:bodyPr/>
        <a:lstStyle/>
        <a:p>
          <a:endParaRPr lang="en-US"/>
        </a:p>
      </dgm:t>
    </dgm:pt>
    <dgm:pt modelId="{02C05528-235F-48B9-98EC-D27C951607C8}" type="sibTrans" cxnId="{1854FAB3-CC0D-4D22-98D5-6ED16B94202A}">
      <dgm:prSet/>
      <dgm:spPr/>
      <dgm:t>
        <a:bodyPr/>
        <a:lstStyle/>
        <a:p>
          <a:endParaRPr lang="en-US"/>
        </a:p>
      </dgm:t>
    </dgm:pt>
    <dgm:pt modelId="{193850DE-3625-4830-ACBE-99F2E4A43C22}">
      <dgm:prSet phldrT="[Text]" custT="1"/>
      <dgm:spPr/>
      <dgm:t>
        <a:bodyPr/>
        <a:lstStyle/>
        <a:p>
          <a:r>
            <a:rPr lang="en-US" sz="1600" b="1" dirty="0"/>
            <a:t>DDOS protection</a:t>
          </a:r>
        </a:p>
      </dgm:t>
    </dgm:pt>
    <dgm:pt modelId="{B5ACD448-4153-4E7D-A5B6-F295F734A3A5}" type="parTrans" cxnId="{3C2F53A2-3119-44D9-8A81-AB298519CBCC}">
      <dgm:prSet/>
      <dgm:spPr/>
      <dgm:t>
        <a:bodyPr/>
        <a:lstStyle/>
        <a:p>
          <a:endParaRPr lang="en-US"/>
        </a:p>
      </dgm:t>
    </dgm:pt>
    <dgm:pt modelId="{0B9C81FC-1536-41E6-98BD-A7D6F4FCAAF9}" type="sibTrans" cxnId="{3C2F53A2-3119-44D9-8A81-AB298519CBCC}">
      <dgm:prSet/>
      <dgm:spPr/>
      <dgm:t>
        <a:bodyPr/>
        <a:lstStyle/>
        <a:p>
          <a:endParaRPr lang="en-US"/>
        </a:p>
      </dgm:t>
    </dgm:pt>
    <dgm:pt modelId="{57D39AB3-08A1-4111-8B45-AE9E6EA5D4A5}">
      <dgm:prSet phldrT="[Text]" custT="1"/>
      <dgm:spPr>
        <a:solidFill>
          <a:srgbClr val="FF0000">
            <a:alpha val="90000"/>
          </a:srgbClr>
        </a:solidFill>
      </dgm:spPr>
      <dgm:t>
        <a:bodyPr/>
        <a:lstStyle/>
        <a:p>
          <a:r>
            <a:rPr lang="en-US" sz="1600" b="1" dirty="0">
              <a:solidFill>
                <a:schemeClr val="bg1"/>
              </a:solidFill>
            </a:rPr>
            <a:t>OWASP 10</a:t>
          </a:r>
        </a:p>
      </dgm:t>
    </dgm:pt>
    <dgm:pt modelId="{2E025C76-21CD-4001-98C8-B2212B3CD8A5}" type="parTrans" cxnId="{FB33EDCB-9D4A-4B8A-A0BD-5D9053F58DB2}">
      <dgm:prSet/>
      <dgm:spPr/>
      <dgm:t>
        <a:bodyPr/>
        <a:lstStyle/>
        <a:p>
          <a:endParaRPr lang="en-US"/>
        </a:p>
      </dgm:t>
    </dgm:pt>
    <dgm:pt modelId="{94D225AE-F2DB-432E-B000-78C55C335298}" type="sibTrans" cxnId="{FB33EDCB-9D4A-4B8A-A0BD-5D9053F58DB2}">
      <dgm:prSet/>
      <dgm:spPr/>
      <dgm:t>
        <a:bodyPr/>
        <a:lstStyle/>
        <a:p>
          <a:endParaRPr lang="en-US"/>
        </a:p>
      </dgm:t>
    </dgm:pt>
    <dgm:pt modelId="{E1E41DFC-5150-4738-9482-D3181AB8BD61}">
      <dgm:prSet phldrT="[Text]" custT="1"/>
      <dgm:spPr>
        <a:solidFill>
          <a:srgbClr val="FF0000">
            <a:alpha val="90000"/>
          </a:srgbClr>
        </a:solidFill>
      </dgm:spPr>
      <dgm:t>
        <a:bodyPr/>
        <a:lstStyle/>
        <a:p>
          <a:r>
            <a:rPr lang="en-US" sz="1600" b="1" dirty="0">
              <a:solidFill>
                <a:schemeClr val="bg1"/>
              </a:solidFill>
            </a:rPr>
            <a:t>Protocol/Scheme Compliance</a:t>
          </a:r>
        </a:p>
      </dgm:t>
    </dgm:pt>
    <dgm:pt modelId="{E88D49F2-BCCD-4BFB-8FA2-E4DF7033C901}" type="parTrans" cxnId="{781350C5-A129-4AAE-BFD1-66F1C6797DD5}">
      <dgm:prSet/>
      <dgm:spPr/>
      <dgm:t>
        <a:bodyPr/>
        <a:lstStyle/>
        <a:p>
          <a:endParaRPr lang="en-US"/>
        </a:p>
      </dgm:t>
    </dgm:pt>
    <dgm:pt modelId="{5554F783-C034-42CB-980D-FA944A0122BC}" type="sibTrans" cxnId="{781350C5-A129-4AAE-BFD1-66F1C6797DD5}">
      <dgm:prSet/>
      <dgm:spPr/>
      <dgm:t>
        <a:bodyPr/>
        <a:lstStyle/>
        <a:p>
          <a:endParaRPr lang="en-US"/>
        </a:p>
      </dgm:t>
    </dgm:pt>
    <dgm:pt modelId="{BD23A8FB-1C7C-4EAE-9949-859830AEA6F8}">
      <dgm:prSet phldrT="[Text]" custT="1"/>
      <dgm:spPr/>
      <dgm:t>
        <a:bodyPr/>
        <a:lstStyle/>
        <a:p>
          <a:r>
            <a:rPr lang="en-US" sz="1600" b="1" dirty="0">
              <a:solidFill>
                <a:srgbClr val="4D4F53">
                  <a:hueOff val="0"/>
                  <a:satOff val="0"/>
                  <a:lumOff val="0"/>
                  <a:alphaOff val="0"/>
                </a:srgbClr>
              </a:solidFill>
              <a:latin typeface="Arial"/>
              <a:ea typeface="+mn-ea"/>
              <a:cs typeface="+mn-cs"/>
            </a:rPr>
            <a:t>Programmability</a:t>
          </a:r>
          <a:endParaRPr lang="en-US" sz="1600" b="1" dirty="0"/>
        </a:p>
      </dgm:t>
    </dgm:pt>
    <dgm:pt modelId="{9FB61AB0-D03B-4BFA-B3F1-B3E4099A0A15}" type="parTrans" cxnId="{11901813-3ACF-4AF2-9BA7-D1A37C5D250E}">
      <dgm:prSet/>
      <dgm:spPr/>
      <dgm:t>
        <a:bodyPr/>
        <a:lstStyle/>
        <a:p>
          <a:endParaRPr lang="en-US"/>
        </a:p>
      </dgm:t>
    </dgm:pt>
    <dgm:pt modelId="{E800C0E5-18D0-47FC-984D-E147A46FD79A}" type="sibTrans" cxnId="{11901813-3ACF-4AF2-9BA7-D1A37C5D250E}">
      <dgm:prSet/>
      <dgm:spPr/>
      <dgm:t>
        <a:bodyPr/>
        <a:lstStyle/>
        <a:p>
          <a:endParaRPr lang="en-US"/>
        </a:p>
      </dgm:t>
    </dgm:pt>
    <dgm:pt modelId="{F7C8B7C0-5C76-4A6E-930C-D1D793C6D19A}">
      <dgm:prSet phldrT="[Text]" custT="1"/>
      <dgm:spPr/>
      <dgm:t>
        <a:bodyPr/>
        <a:lstStyle/>
        <a:p>
          <a:r>
            <a:rPr lang="en-US" sz="1600" b="1" dirty="0"/>
            <a:t>Encryption and TLS fingerprinting</a:t>
          </a:r>
        </a:p>
      </dgm:t>
    </dgm:pt>
    <dgm:pt modelId="{B0F8E6E0-36E6-4A08-92C6-630F31523F66}" type="parTrans" cxnId="{BE069AF1-3795-4087-B9D0-94DA05DABE91}">
      <dgm:prSet/>
      <dgm:spPr/>
      <dgm:t>
        <a:bodyPr/>
        <a:lstStyle/>
        <a:p>
          <a:endParaRPr lang="en-US"/>
        </a:p>
      </dgm:t>
    </dgm:pt>
    <dgm:pt modelId="{B2DD77E9-CC8F-4C61-946C-93763788AB5C}" type="sibTrans" cxnId="{BE069AF1-3795-4087-B9D0-94DA05DABE91}">
      <dgm:prSet/>
      <dgm:spPr/>
      <dgm:t>
        <a:bodyPr/>
        <a:lstStyle/>
        <a:p>
          <a:endParaRPr lang="en-US"/>
        </a:p>
      </dgm:t>
    </dgm:pt>
    <dgm:pt modelId="{A001C116-B9C9-4623-9829-CDB12DB0719B}" type="pres">
      <dgm:prSet presAssocID="{C859BCCA-D34A-428F-9653-37DD5E7BD850}" presName="compositeShape" presStyleCnt="0">
        <dgm:presLayoutVars>
          <dgm:dir/>
          <dgm:resizeHandles/>
        </dgm:presLayoutVars>
      </dgm:prSet>
      <dgm:spPr/>
    </dgm:pt>
    <dgm:pt modelId="{E5A9D2CA-F56D-499F-AF42-AD75D495BB79}" type="pres">
      <dgm:prSet presAssocID="{C859BCCA-D34A-428F-9653-37DD5E7BD850}" presName="pyramid" presStyleLbl="node1" presStyleIdx="0" presStyleCnt="1" custLinFactNeighborX="73802" custLinFactNeighborY="-5735"/>
      <dgm:spPr>
        <a:solidFill>
          <a:schemeClr val="tx2"/>
        </a:solidFill>
      </dgm:spPr>
    </dgm:pt>
    <dgm:pt modelId="{07F1E8C2-A10F-493E-BBC9-A6580A1C44CE}" type="pres">
      <dgm:prSet presAssocID="{C859BCCA-D34A-428F-9653-37DD5E7BD850}" presName="theList" presStyleCnt="0"/>
      <dgm:spPr/>
    </dgm:pt>
    <dgm:pt modelId="{A95D806F-C2B6-4CF2-B3E9-D09602D28238}" type="pres">
      <dgm:prSet presAssocID="{AC97AF0E-DAD8-432A-B7D0-A7F2FD633F77}" presName="aNode" presStyleLbl="fgAcc1" presStyleIdx="0" presStyleCnt="10">
        <dgm:presLayoutVars>
          <dgm:bulletEnabled val="1"/>
        </dgm:presLayoutVars>
      </dgm:prSet>
      <dgm:spPr/>
    </dgm:pt>
    <dgm:pt modelId="{3F90E4DE-039B-4454-A2DE-DDE4B236C2E1}" type="pres">
      <dgm:prSet presAssocID="{AC97AF0E-DAD8-432A-B7D0-A7F2FD633F77}" presName="aSpace" presStyleCnt="0"/>
      <dgm:spPr/>
    </dgm:pt>
    <dgm:pt modelId="{BFC9A96A-4ED2-4B5A-B479-533D962717B4}" type="pres">
      <dgm:prSet presAssocID="{2EC77481-AB44-42F5-94E0-738C21DB4671}" presName="aNode" presStyleLbl="fgAcc1" presStyleIdx="1" presStyleCnt="10">
        <dgm:presLayoutVars>
          <dgm:bulletEnabled val="1"/>
        </dgm:presLayoutVars>
      </dgm:prSet>
      <dgm:spPr/>
    </dgm:pt>
    <dgm:pt modelId="{9789E074-3E54-4F49-8B49-7D71E12271CA}" type="pres">
      <dgm:prSet presAssocID="{2EC77481-AB44-42F5-94E0-738C21DB4671}" presName="aSpace" presStyleCnt="0"/>
      <dgm:spPr/>
    </dgm:pt>
    <dgm:pt modelId="{D24551B9-6F3E-4753-9ABF-851FCA983E3A}" type="pres">
      <dgm:prSet presAssocID="{BD23A8FB-1C7C-4EAE-9949-859830AEA6F8}" presName="aNode" presStyleLbl="fgAcc1" presStyleIdx="2" presStyleCnt="10">
        <dgm:presLayoutVars>
          <dgm:bulletEnabled val="1"/>
        </dgm:presLayoutVars>
      </dgm:prSet>
      <dgm:spPr/>
    </dgm:pt>
    <dgm:pt modelId="{430415DF-1882-4C26-B202-2720FDF9105C}" type="pres">
      <dgm:prSet presAssocID="{BD23A8FB-1C7C-4EAE-9949-859830AEA6F8}" presName="aSpace" presStyleCnt="0"/>
      <dgm:spPr/>
    </dgm:pt>
    <dgm:pt modelId="{C1668199-4AF1-479D-9848-21078F8294C5}" type="pres">
      <dgm:prSet presAssocID="{35F6ABB5-2937-4279-BCF1-1BA4F54D290E}" presName="aNode" presStyleLbl="fgAcc1" presStyleIdx="3" presStyleCnt="10">
        <dgm:presLayoutVars>
          <dgm:bulletEnabled val="1"/>
        </dgm:presLayoutVars>
      </dgm:prSet>
      <dgm:spPr/>
    </dgm:pt>
    <dgm:pt modelId="{ADDFF848-26DB-4FC2-BC6B-B592D638A77B}" type="pres">
      <dgm:prSet presAssocID="{35F6ABB5-2937-4279-BCF1-1BA4F54D290E}" presName="aSpace" presStyleCnt="0"/>
      <dgm:spPr/>
    </dgm:pt>
    <dgm:pt modelId="{7C322BAB-9590-44DA-9D3E-74C4C6370269}" type="pres">
      <dgm:prSet presAssocID="{06BC9B65-C643-4512-8A92-73AB4C7A38AB}" presName="aNode" presStyleLbl="fgAcc1" presStyleIdx="4" presStyleCnt="10">
        <dgm:presLayoutVars>
          <dgm:bulletEnabled val="1"/>
        </dgm:presLayoutVars>
      </dgm:prSet>
      <dgm:spPr/>
    </dgm:pt>
    <dgm:pt modelId="{DF58190F-C2E5-4CF7-9E10-13EBBCF58FDD}" type="pres">
      <dgm:prSet presAssocID="{06BC9B65-C643-4512-8A92-73AB4C7A38AB}" presName="aSpace" presStyleCnt="0"/>
      <dgm:spPr/>
    </dgm:pt>
    <dgm:pt modelId="{42B690A2-4A01-4436-9DD3-B2808DB7F4DA}" type="pres">
      <dgm:prSet presAssocID="{AFB0619B-737F-4C65-9FA7-2F77E1A49C25}" presName="aNode" presStyleLbl="fgAcc1" presStyleIdx="5" presStyleCnt="10">
        <dgm:presLayoutVars>
          <dgm:bulletEnabled val="1"/>
        </dgm:presLayoutVars>
      </dgm:prSet>
      <dgm:spPr/>
    </dgm:pt>
    <dgm:pt modelId="{B9CBCBAF-E9BE-49C5-B7F9-F78C30429AD6}" type="pres">
      <dgm:prSet presAssocID="{AFB0619B-737F-4C65-9FA7-2F77E1A49C25}" presName="aSpace" presStyleCnt="0"/>
      <dgm:spPr/>
    </dgm:pt>
    <dgm:pt modelId="{4D8C2DA8-194B-49BA-9740-BE2F1D9BBFC0}" type="pres">
      <dgm:prSet presAssocID="{57D39AB3-08A1-4111-8B45-AE9E6EA5D4A5}" presName="aNode" presStyleLbl="fgAcc1" presStyleIdx="6" presStyleCnt="10">
        <dgm:presLayoutVars>
          <dgm:bulletEnabled val="1"/>
        </dgm:presLayoutVars>
      </dgm:prSet>
      <dgm:spPr/>
    </dgm:pt>
    <dgm:pt modelId="{651D43A9-0077-43E5-8A5C-21C5880524C0}" type="pres">
      <dgm:prSet presAssocID="{57D39AB3-08A1-4111-8B45-AE9E6EA5D4A5}" presName="aSpace" presStyleCnt="0"/>
      <dgm:spPr/>
    </dgm:pt>
    <dgm:pt modelId="{A6D668DC-3381-41BF-BE8B-DB2F228FC99D}" type="pres">
      <dgm:prSet presAssocID="{E1E41DFC-5150-4738-9482-D3181AB8BD61}" presName="aNode" presStyleLbl="fgAcc1" presStyleIdx="7" presStyleCnt="10">
        <dgm:presLayoutVars>
          <dgm:bulletEnabled val="1"/>
        </dgm:presLayoutVars>
      </dgm:prSet>
      <dgm:spPr/>
    </dgm:pt>
    <dgm:pt modelId="{AB0DFE7E-4E2A-4972-9DD8-D4D7472B5A7A}" type="pres">
      <dgm:prSet presAssocID="{E1E41DFC-5150-4738-9482-D3181AB8BD61}" presName="aSpace" presStyleCnt="0"/>
      <dgm:spPr/>
    </dgm:pt>
    <dgm:pt modelId="{35677599-F5CA-428B-92A7-532898BB70AC}" type="pres">
      <dgm:prSet presAssocID="{193850DE-3625-4830-ACBE-99F2E4A43C22}" presName="aNode" presStyleLbl="fgAcc1" presStyleIdx="8" presStyleCnt="10">
        <dgm:presLayoutVars>
          <dgm:bulletEnabled val="1"/>
        </dgm:presLayoutVars>
      </dgm:prSet>
      <dgm:spPr/>
    </dgm:pt>
    <dgm:pt modelId="{5833C81C-7A3E-467A-90E6-7E71C5B60FC4}" type="pres">
      <dgm:prSet presAssocID="{193850DE-3625-4830-ACBE-99F2E4A43C22}" presName="aSpace" presStyleCnt="0"/>
      <dgm:spPr/>
    </dgm:pt>
    <dgm:pt modelId="{C77E7923-1571-4EC9-817F-7ED49AEF0544}" type="pres">
      <dgm:prSet presAssocID="{F7C8B7C0-5C76-4A6E-930C-D1D793C6D19A}" presName="aNode" presStyleLbl="fgAcc1" presStyleIdx="9" presStyleCnt="10">
        <dgm:presLayoutVars>
          <dgm:bulletEnabled val="1"/>
        </dgm:presLayoutVars>
      </dgm:prSet>
      <dgm:spPr/>
    </dgm:pt>
    <dgm:pt modelId="{DA30797A-741C-45B6-981D-2F4277112C4E}" type="pres">
      <dgm:prSet presAssocID="{F7C8B7C0-5C76-4A6E-930C-D1D793C6D19A}" presName="aSpace" presStyleCnt="0"/>
      <dgm:spPr/>
    </dgm:pt>
  </dgm:ptLst>
  <dgm:cxnLst>
    <dgm:cxn modelId="{11901813-3ACF-4AF2-9BA7-D1A37C5D250E}" srcId="{C859BCCA-D34A-428F-9653-37DD5E7BD850}" destId="{BD23A8FB-1C7C-4EAE-9949-859830AEA6F8}" srcOrd="2" destOrd="0" parTransId="{9FB61AB0-D03B-4BFA-B3F1-B3E4099A0A15}" sibTransId="{E800C0E5-18D0-47FC-984D-E147A46FD79A}"/>
    <dgm:cxn modelId="{DD0E9B49-BDE7-4409-88EA-BDA5E2217032}" srcId="{C859BCCA-D34A-428F-9653-37DD5E7BD850}" destId="{06BC9B65-C643-4512-8A92-73AB4C7A38AB}" srcOrd="4" destOrd="0" parTransId="{90ADAC48-76E3-4C45-BB7A-740EA4261BC9}" sibTransId="{A00785BE-E099-4952-8F3D-CB2DCF92C4E5}"/>
    <dgm:cxn modelId="{2BE23F4B-277E-442D-8BFF-525A336F2560}" type="presOf" srcId="{F7C8B7C0-5C76-4A6E-930C-D1D793C6D19A}" destId="{C77E7923-1571-4EC9-817F-7ED49AEF0544}" srcOrd="0" destOrd="0" presId="urn:microsoft.com/office/officeart/2005/8/layout/pyramid2"/>
    <dgm:cxn modelId="{931FEE4C-180E-4ACC-B94B-2B49F30A1F12}" type="presOf" srcId="{35F6ABB5-2937-4279-BCF1-1BA4F54D290E}" destId="{C1668199-4AF1-479D-9848-21078F8294C5}" srcOrd="0" destOrd="0" presId="urn:microsoft.com/office/officeart/2005/8/layout/pyramid2"/>
    <dgm:cxn modelId="{7730F24D-4B40-4AE5-AA6F-8B3922F32D95}" type="presOf" srcId="{AC97AF0E-DAD8-432A-B7D0-A7F2FD633F77}" destId="{A95D806F-C2B6-4CF2-B3E9-D09602D28238}" srcOrd="0" destOrd="0" presId="urn:microsoft.com/office/officeart/2005/8/layout/pyramid2"/>
    <dgm:cxn modelId="{322DF069-9518-4752-A6EC-954FD622CAC1}" srcId="{C859BCCA-D34A-428F-9653-37DD5E7BD850}" destId="{35F6ABB5-2937-4279-BCF1-1BA4F54D290E}" srcOrd="3" destOrd="0" parTransId="{4D63E512-F916-4AE4-84F8-941E26A6A2CF}" sibTransId="{39C44514-7D77-4A3E-8C22-EE9150CB03CC}"/>
    <dgm:cxn modelId="{12361173-0FE1-4883-A818-7CFB08A6A213}" type="presOf" srcId="{57D39AB3-08A1-4111-8B45-AE9E6EA5D4A5}" destId="{4D8C2DA8-194B-49BA-9740-BE2F1D9BBFC0}" srcOrd="0" destOrd="0" presId="urn:microsoft.com/office/officeart/2005/8/layout/pyramid2"/>
    <dgm:cxn modelId="{9A19A17B-FE38-4BCB-9B39-562299B147E7}" type="presOf" srcId="{C859BCCA-D34A-428F-9653-37DD5E7BD850}" destId="{A001C116-B9C9-4623-9829-CDB12DB0719B}" srcOrd="0" destOrd="0" presId="urn:microsoft.com/office/officeart/2005/8/layout/pyramid2"/>
    <dgm:cxn modelId="{509EE785-BBD4-40A4-AF31-B5B0888C7B3E}" type="presOf" srcId="{BD23A8FB-1C7C-4EAE-9949-859830AEA6F8}" destId="{D24551B9-6F3E-4753-9ABF-851FCA983E3A}" srcOrd="0" destOrd="0" presId="urn:microsoft.com/office/officeart/2005/8/layout/pyramid2"/>
    <dgm:cxn modelId="{0E9F709D-F875-464B-BDF6-DF54E7CB3740}" srcId="{C859BCCA-D34A-428F-9653-37DD5E7BD850}" destId="{AFB0619B-737F-4C65-9FA7-2F77E1A49C25}" srcOrd="5" destOrd="0" parTransId="{4EA9C351-F3D8-4E63-A2EB-DCEC795BCA04}" sibTransId="{BD2B604A-5E7B-42D1-93DC-42567BB71833}"/>
    <dgm:cxn modelId="{3C2F53A2-3119-44D9-8A81-AB298519CBCC}" srcId="{C859BCCA-D34A-428F-9653-37DD5E7BD850}" destId="{193850DE-3625-4830-ACBE-99F2E4A43C22}" srcOrd="8" destOrd="0" parTransId="{B5ACD448-4153-4E7D-A5B6-F295F734A3A5}" sibTransId="{0B9C81FC-1536-41E6-98BD-A7D6F4FCAAF9}"/>
    <dgm:cxn modelId="{95F45CAA-B1BB-4455-926A-82A5AFA1E622}" type="presOf" srcId="{E1E41DFC-5150-4738-9482-D3181AB8BD61}" destId="{A6D668DC-3381-41BF-BE8B-DB2F228FC99D}" srcOrd="0" destOrd="0" presId="urn:microsoft.com/office/officeart/2005/8/layout/pyramid2"/>
    <dgm:cxn modelId="{D50AEEB2-3C58-439E-9EAF-8F669B49888D}" srcId="{C859BCCA-D34A-428F-9653-37DD5E7BD850}" destId="{AC97AF0E-DAD8-432A-B7D0-A7F2FD633F77}" srcOrd="0" destOrd="0" parTransId="{7BAA0812-C289-44EB-92D2-670618F18110}" sibTransId="{ECED4EDB-04D5-4135-B704-A19DDAD33255}"/>
    <dgm:cxn modelId="{1854FAB3-CC0D-4D22-98D5-6ED16B94202A}" srcId="{C859BCCA-D34A-428F-9653-37DD5E7BD850}" destId="{2EC77481-AB44-42F5-94E0-738C21DB4671}" srcOrd="1" destOrd="0" parTransId="{8098F24B-CDFB-4AC7-8362-0CAB977251DB}" sibTransId="{02C05528-235F-48B9-98EC-D27C951607C8}"/>
    <dgm:cxn modelId="{8D904FBD-D083-405F-8BC2-A63F72446B41}" type="presOf" srcId="{193850DE-3625-4830-ACBE-99F2E4A43C22}" destId="{35677599-F5CA-428B-92A7-532898BB70AC}" srcOrd="0" destOrd="0" presId="urn:microsoft.com/office/officeart/2005/8/layout/pyramid2"/>
    <dgm:cxn modelId="{781350C5-A129-4AAE-BFD1-66F1C6797DD5}" srcId="{C859BCCA-D34A-428F-9653-37DD5E7BD850}" destId="{E1E41DFC-5150-4738-9482-D3181AB8BD61}" srcOrd="7" destOrd="0" parTransId="{E88D49F2-BCCD-4BFB-8FA2-E4DF7033C901}" sibTransId="{5554F783-C034-42CB-980D-FA944A0122BC}"/>
    <dgm:cxn modelId="{4461B5C9-93E4-4B56-98A6-E8E3B3016E43}" type="presOf" srcId="{2EC77481-AB44-42F5-94E0-738C21DB4671}" destId="{BFC9A96A-4ED2-4B5A-B479-533D962717B4}" srcOrd="0" destOrd="0" presId="urn:microsoft.com/office/officeart/2005/8/layout/pyramid2"/>
    <dgm:cxn modelId="{FB33EDCB-9D4A-4B8A-A0BD-5D9053F58DB2}" srcId="{C859BCCA-D34A-428F-9653-37DD5E7BD850}" destId="{57D39AB3-08A1-4111-8B45-AE9E6EA5D4A5}" srcOrd="6" destOrd="0" parTransId="{2E025C76-21CD-4001-98C8-B2212B3CD8A5}" sibTransId="{94D225AE-F2DB-432E-B000-78C55C335298}"/>
    <dgm:cxn modelId="{B2D5CEF0-797D-4747-AEE3-F2991FFB6215}" type="presOf" srcId="{AFB0619B-737F-4C65-9FA7-2F77E1A49C25}" destId="{42B690A2-4A01-4436-9DD3-B2808DB7F4DA}" srcOrd="0" destOrd="0" presId="urn:microsoft.com/office/officeart/2005/8/layout/pyramid2"/>
    <dgm:cxn modelId="{BE069AF1-3795-4087-B9D0-94DA05DABE91}" srcId="{C859BCCA-D34A-428F-9653-37DD5E7BD850}" destId="{F7C8B7C0-5C76-4A6E-930C-D1D793C6D19A}" srcOrd="9" destOrd="0" parTransId="{B0F8E6E0-36E6-4A08-92C6-630F31523F66}" sibTransId="{B2DD77E9-CC8F-4C61-946C-93763788AB5C}"/>
    <dgm:cxn modelId="{606303FB-AAFF-48DC-8369-672075CCAC5D}" type="presOf" srcId="{06BC9B65-C643-4512-8A92-73AB4C7A38AB}" destId="{7C322BAB-9590-44DA-9D3E-74C4C6370269}" srcOrd="0" destOrd="0" presId="urn:microsoft.com/office/officeart/2005/8/layout/pyramid2"/>
    <dgm:cxn modelId="{D8B79517-F300-4435-A74B-09D16605B4D7}" type="presParOf" srcId="{A001C116-B9C9-4623-9829-CDB12DB0719B}" destId="{E5A9D2CA-F56D-499F-AF42-AD75D495BB79}" srcOrd="0" destOrd="0" presId="urn:microsoft.com/office/officeart/2005/8/layout/pyramid2"/>
    <dgm:cxn modelId="{DEA984F6-48E4-4F72-B596-C9618865BBBD}" type="presParOf" srcId="{A001C116-B9C9-4623-9829-CDB12DB0719B}" destId="{07F1E8C2-A10F-493E-BBC9-A6580A1C44CE}" srcOrd="1" destOrd="0" presId="urn:microsoft.com/office/officeart/2005/8/layout/pyramid2"/>
    <dgm:cxn modelId="{3687135F-59A4-43FB-912E-A34122943BAD}" type="presParOf" srcId="{07F1E8C2-A10F-493E-BBC9-A6580A1C44CE}" destId="{A95D806F-C2B6-4CF2-B3E9-D09602D28238}" srcOrd="0" destOrd="0" presId="urn:microsoft.com/office/officeart/2005/8/layout/pyramid2"/>
    <dgm:cxn modelId="{BEA11112-23FF-41E4-A663-A96928715146}" type="presParOf" srcId="{07F1E8C2-A10F-493E-BBC9-A6580A1C44CE}" destId="{3F90E4DE-039B-4454-A2DE-DDE4B236C2E1}" srcOrd="1" destOrd="0" presId="urn:microsoft.com/office/officeart/2005/8/layout/pyramid2"/>
    <dgm:cxn modelId="{62D6C614-B884-482B-9AA5-E2ECCF0EF7BE}" type="presParOf" srcId="{07F1E8C2-A10F-493E-BBC9-A6580A1C44CE}" destId="{BFC9A96A-4ED2-4B5A-B479-533D962717B4}" srcOrd="2" destOrd="0" presId="urn:microsoft.com/office/officeart/2005/8/layout/pyramid2"/>
    <dgm:cxn modelId="{F63BA669-3D7E-4702-A71B-F9769DAFF74B}" type="presParOf" srcId="{07F1E8C2-A10F-493E-BBC9-A6580A1C44CE}" destId="{9789E074-3E54-4F49-8B49-7D71E12271CA}" srcOrd="3" destOrd="0" presId="urn:microsoft.com/office/officeart/2005/8/layout/pyramid2"/>
    <dgm:cxn modelId="{869FCF60-E9DA-4919-86D0-CF051606FB33}" type="presParOf" srcId="{07F1E8C2-A10F-493E-BBC9-A6580A1C44CE}" destId="{D24551B9-6F3E-4753-9ABF-851FCA983E3A}" srcOrd="4" destOrd="0" presId="urn:microsoft.com/office/officeart/2005/8/layout/pyramid2"/>
    <dgm:cxn modelId="{5E80220C-BD06-4D12-AE7F-FD85F5497DC7}" type="presParOf" srcId="{07F1E8C2-A10F-493E-BBC9-A6580A1C44CE}" destId="{430415DF-1882-4C26-B202-2720FDF9105C}" srcOrd="5" destOrd="0" presId="urn:microsoft.com/office/officeart/2005/8/layout/pyramid2"/>
    <dgm:cxn modelId="{841DA20A-CD43-49E4-9662-82A15C2A4C83}" type="presParOf" srcId="{07F1E8C2-A10F-493E-BBC9-A6580A1C44CE}" destId="{C1668199-4AF1-479D-9848-21078F8294C5}" srcOrd="6" destOrd="0" presId="urn:microsoft.com/office/officeart/2005/8/layout/pyramid2"/>
    <dgm:cxn modelId="{1C4C5B9D-7D05-4BBC-9760-623622795519}" type="presParOf" srcId="{07F1E8C2-A10F-493E-BBC9-A6580A1C44CE}" destId="{ADDFF848-26DB-4FC2-BC6B-B592D638A77B}" srcOrd="7" destOrd="0" presId="urn:microsoft.com/office/officeart/2005/8/layout/pyramid2"/>
    <dgm:cxn modelId="{A12F2EB5-414B-48ED-AEDD-EC1AFE62C05F}" type="presParOf" srcId="{07F1E8C2-A10F-493E-BBC9-A6580A1C44CE}" destId="{7C322BAB-9590-44DA-9D3E-74C4C6370269}" srcOrd="8" destOrd="0" presId="urn:microsoft.com/office/officeart/2005/8/layout/pyramid2"/>
    <dgm:cxn modelId="{8BA2BE8C-DF0A-4476-A531-3D307393D15F}" type="presParOf" srcId="{07F1E8C2-A10F-493E-BBC9-A6580A1C44CE}" destId="{DF58190F-C2E5-4CF7-9E10-13EBBCF58FDD}" srcOrd="9" destOrd="0" presId="urn:microsoft.com/office/officeart/2005/8/layout/pyramid2"/>
    <dgm:cxn modelId="{C924B8B2-E37D-4C77-BE32-E4592AE93BFD}" type="presParOf" srcId="{07F1E8C2-A10F-493E-BBC9-A6580A1C44CE}" destId="{42B690A2-4A01-4436-9DD3-B2808DB7F4DA}" srcOrd="10" destOrd="0" presId="urn:microsoft.com/office/officeart/2005/8/layout/pyramid2"/>
    <dgm:cxn modelId="{2E1A4C33-9577-49DF-832F-546C1425AE21}" type="presParOf" srcId="{07F1E8C2-A10F-493E-BBC9-A6580A1C44CE}" destId="{B9CBCBAF-E9BE-49C5-B7F9-F78C30429AD6}" srcOrd="11" destOrd="0" presId="urn:microsoft.com/office/officeart/2005/8/layout/pyramid2"/>
    <dgm:cxn modelId="{F09BE8C2-7DFF-4FA0-BDF8-E1D711FE4466}" type="presParOf" srcId="{07F1E8C2-A10F-493E-BBC9-A6580A1C44CE}" destId="{4D8C2DA8-194B-49BA-9740-BE2F1D9BBFC0}" srcOrd="12" destOrd="0" presId="urn:microsoft.com/office/officeart/2005/8/layout/pyramid2"/>
    <dgm:cxn modelId="{40013CE0-F134-42AF-B059-80960690EBFF}" type="presParOf" srcId="{07F1E8C2-A10F-493E-BBC9-A6580A1C44CE}" destId="{651D43A9-0077-43E5-8A5C-21C5880524C0}" srcOrd="13" destOrd="0" presId="urn:microsoft.com/office/officeart/2005/8/layout/pyramid2"/>
    <dgm:cxn modelId="{22F67524-DE22-4980-8CDB-FCC9B8DF438A}" type="presParOf" srcId="{07F1E8C2-A10F-493E-BBC9-A6580A1C44CE}" destId="{A6D668DC-3381-41BF-BE8B-DB2F228FC99D}" srcOrd="14" destOrd="0" presId="urn:microsoft.com/office/officeart/2005/8/layout/pyramid2"/>
    <dgm:cxn modelId="{62AD7A32-06E0-417C-B73B-955A1A0E93A4}" type="presParOf" srcId="{07F1E8C2-A10F-493E-BBC9-A6580A1C44CE}" destId="{AB0DFE7E-4E2A-4972-9DD8-D4D7472B5A7A}" srcOrd="15" destOrd="0" presId="urn:microsoft.com/office/officeart/2005/8/layout/pyramid2"/>
    <dgm:cxn modelId="{049D6CA2-73DF-4037-AE2A-A1E9B5D9D8EF}" type="presParOf" srcId="{07F1E8C2-A10F-493E-BBC9-A6580A1C44CE}" destId="{35677599-F5CA-428B-92A7-532898BB70AC}" srcOrd="16" destOrd="0" presId="urn:microsoft.com/office/officeart/2005/8/layout/pyramid2"/>
    <dgm:cxn modelId="{ED94A927-7750-4A7D-B938-B0292858D445}" type="presParOf" srcId="{07F1E8C2-A10F-493E-BBC9-A6580A1C44CE}" destId="{5833C81C-7A3E-467A-90E6-7E71C5B60FC4}" srcOrd="17" destOrd="0" presId="urn:microsoft.com/office/officeart/2005/8/layout/pyramid2"/>
    <dgm:cxn modelId="{5804F679-A99C-4022-9814-9B34DFE8EC83}" type="presParOf" srcId="{07F1E8C2-A10F-493E-BBC9-A6580A1C44CE}" destId="{C77E7923-1571-4EC9-817F-7ED49AEF0544}" srcOrd="18" destOrd="0" presId="urn:microsoft.com/office/officeart/2005/8/layout/pyramid2"/>
    <dgm:cxn modelId="{F3DA05F2-962A-4649-B416-9A689EAF241D}" type="presParOf" srcId="{07F1E8C2-A10F-493E-BBC9-A6580A1C44CE}" destId="{DA30797A-741C-45B6-981D-2F4277112C4E}" srcOrd="1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9D2CA-F56D-499F-AF42-AD75D495BB79}">
      <dsp:nvSpPr>
        <dsp:cNvPr id="0" name=""/>
        <dsp:cNvSpPr/>
      </dsp:nvSpPr>
      <dsp:spPr>
        <a:xfrm>
          <a:off x="7023086" y="0"/>
          <a:ext cx="5951634" cy="5951634"/>
        </a:xfrm>
        <a:prstGeom prst="triangle">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sp>
    <dsp:sp modelId="{A95D806F-C2B6-4CF2-B3E9-D09602D28238}">
      <dsp:nvSpPr>
        <dsp:cNvPr id="0" name=""/>
        <dsp:cNvSpPr/>
      </dsp:nvSpPr>
      <dsp:spPr>
        <a:xfrm>
          <a:off x="6040987" y="59574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Geo Protection / IPI</a:t>
          </a:r>
        </a:p>
      </dsp:txBody>
      <dsp:txXfrm>
        <a:off x="6061642" y="616399"/>
        <a:ext cx="3827252" cy="381813"/>
      </dsp:txXfrm>
    </dsp:sp>
    <dsp:sp modelId="{BFC9A96A-4ED2-4B5A-B479-533D962717B4}">
      <dsp:nvSpPr>
        <dsp:cNvPr id="0" name=""/>
        <dsp:cNvSpPr/>
      </dsp:nvSpPr>
      <dsp:spPr>
        <a:xfrm>
          <a:off x="6040987" y="1071759"/>
          <a:ext cx="3868562" cy="423123"/>
        </a:xfrm>
        <a:prstGeom prst="roundRect">
          <a:avLst/>
        </a:prstGeom>
        <a:solidFill>
          <a:srgbClr val="FF0000">
            <a:alpha val="90000"/>
          </a:srgb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sp:txBody>
      <dsp:txXfrm>
        <a:off x="6061642" y="1092414"/>
        <a:ext cx="3827252" cy="381813"/>
      </dsp:txXfrm>
    </dsp:sp>
    <dsp:sp modelId="{D24551B9-6F3E-4753-9ABF-851FCA983E3A}">
      <dsp:nvSpPr>
        <dsp:cNvPr id="0" name=""/>
        <dsp:cNvSpPr/>
      </dsp:nvSpPr>
      <dsp:spPr>
        <a:xfrm>
          <a:off x="6040987" y="1547773"/>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4D4F53">
                  <a:hueOff val="0"/>
                  <a:satOff val="0"/>
                  <a:lumOff val="0"/>
                  <a:alphaOff val="0"/>
                </a:srgbClr>
              </a:solidFill>
              <a:latin typeface="Arial"/>
              <a:ea typeface="+mn-ea"/>
              <a:cs typeface="+mn-cs"/>
            </a:rPr>
            <a:t>Programmability</a:t>
          </a:r>
          <a:endParaRPr lang="en-US" sz="1600" b="1" kern="1200" dirty="0"/>
        </a:p>
      </dsp:txBody>
      <dsp:txXfrm>
        <a:off x="6061642" y="1568428"/>
        <a:ext cx="3827252" cy="381813"/>
      </dsp:txXfrm>
    </dsp:sp>
    <dsp:sp modelId="{C1668199-4AF1-479D-9848-21078F8294C5}">
      <dsp:nvSpPr>
        <dsp:cNvPr id="0" name=""/>
        <dsp:cNvSpPr/>
      </dsp:nvSpPr>
      <dsp:spPr>
        <a:xfrm>
          <a:off x="6040987" y="2023788"/>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Credential Stuffing protection</a:t>
          </a:r>
        </a:p>
      </dsp:txBody>
      <dsp:txXfrm>
        <a:off x="6061642" y="2044443"/>
        <a:ext cx="3827252" cy="381813"/>
      </dsp:txXfrm>
    </dsp:sp>
    <dsp:sp modelId="{7C322BAB-9590-44DA-9D3E-74C4C6370269}">
      <dsp:nvSpPr>
        <dsp:cNvPr id="0" name=""/>
        <dsp:cNvSpPr/>
      </dsp:nvSpPr>
      <dsp:spPr>
        <a:xfrm>
          <a:off x="6040987" y="2499802"/>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BOT Protection</a:t>
          </a:r>
        </a:p>
      </dsp:txBody>
      <dsp:txXfrm>
        <a:off x="6061642" y="2520457"/>
        <a:ext cx="3827252" cy="381813"/>
      </dsp:txXfrm>
    </dsp:sp>
    <dsp:sp modelId="{42B690A2-4A01-4436-9DD3-B2808DB7F4DA}">
      <dsp:nvSpPr>
        <dsp:cNvPr id="0" name=""/>
        <dsp:cNvSpPr/>
      </dsp:nvSpPr>
      <dsp:spPr>
        <a:xfrm>
          <a:off x="6040987" y="2975817"/>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43832"/>
              <a:lumOff val="501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SDK for Mobile</a:t>
          </a:r>
        </a:p>
      </dsp:txBody>
      <dsp:txXfrm>
        <a:off x="6061642" y="2996472"/>
        <a:ext cx="3827252" cy="381813"/>
      </dsp:txXfrm>
    </dsp:sp>
    <dsp:sp modelId="{4D8C2DA8-194B-49BA-9740-BE2F1D9BBFC0}">
      <dsp:nvSpPr>
        <dsp:cNvPr id="0" name=""/>
        <dsp:cNvSpPr/>
      </dsp:nvSpPr>
      <dsp:spPr>
        <a:xfrm>
          <a:off x="6040987" y="3451831"/>
          <a:ext cx="3868562" cy="423123"/>
        </a:xfrm>
        <a:prstGeom prst="roundRect">
          <a:avLst/>
        </a:prstGeom>
        <a:solidFill>
          <a:srgbClr val="FF0000">
            <a:alpha val="90000"/>
          </a:srgb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OWASP 10</a:t>
          </a:r>
        </a:p>
      </dsp:txBody>
      <dsp:txXfrm>
        <a:off x="6061642" y="3472486"/>
        <a:ext cx="3827252" cy="381813"/>
      </dsp:txXfrm>
    </dsp:sp>
    <dsp:sp modelId="{A6D668DC-3381-41BF-BE8B-DB2F228FC99D}">
      <dsp:nvSpPr>
        <dsp:cNvPr id="0" name=""/>
        <dsp:cNvSpPr/>
      </dsp:nvSpPr>
      <dsp:spPr>
        <a:xfrm>
          <a:off x="6040987" y="3927845"/>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Protocol/Scheme Compliance</a:t>
          </a:r>
        </a:p>
      </dsp:txBody>
      <dsp:txXfrm>
        <a:off x="6061642" y="3948500"/>
        <a:ext cx="3827252" cy="381813"/>
      </dsp:txXfrm>
    </dsp:sp>
    <dsp:sp modelId="{35677599-F5CA-428B-92A7-532898BB70AC}">
      <dsp:nvSpPr>
        <dsp:cNvPr id="0" name=""/>
        <dsp:cNvSpPr/>
      </dsp:nvSpPr>
      <dsp:spPr>
        <a:xfrm>
          <a:off x="6040987" y="4403860"/>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DDOS protection</a:t>
          </a:r>
        </a:p>
      </dsp:txBody>
      <dsp:txXfrm>
        <a:off x="6061642" y="4424515"/>
        <a:ext cx="3827252" cy="381813"/>
      </dsp:txXfrm>
    </dsp:sp>
    <dsp:sp modelId="{C77E7923-1571-4EC9-817F-7ED49AEF0544}">
      <dsp:nvSpPr>
        <dsp:cNvPr id="0" name=""/>
        <dsp:cNvSpPr/>
      </dsp:nvSpPr>
      <dsp:spPr>
        <a:xfrm>
          <a:off x="6040987" y="487987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Encryption and TLS fingerprinting</a:t>
          </a:r>
        </a:p>
      </dsp:txBody>
      <dsp:txXfrm>
        <a:off x="6061642" y="4900529"/>
        <a:ext cx="3827252" cy="381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9D2CA-F56D-499F-AF42-AD75D495BB79}">
      <dsp:nvSpPr>
        <dsp:cNvPr id="0" name=""/>
        <dsp:cNvSpPr/>
      </dsp:nvSpPr>
      <dsp:spPr>
        <a:xfrm>
          <a:off x="7023086" y="0"/>
          <a:ext cx="5951634" cy="5951634"/>
        </a:xfrm>
        <a:prstGeom prst="triangle">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sp>
    <dsp:sp modelId="{A95D806F-C2B6-4CF2-B3E9-D09602D28238}">
      <dsp:nvSpPr>
        <dsp:cNvPr id="0" name=""/>
        <dsp:cNvSpPr/>
      </dsp:nvSpPr>
      <dsp:spPr>
        <a:xfrm>
          <a:off x="6040987" y="59574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Geo Protection / IPI</a:t>
          </a:r>
        </a:p>
      </dsp:txBody>
      <dsp:txXfrm>
        <a:off x="6061642" y="616399"/>
        <a:ext cx="3827252" cy="381813"/>
      </dsp:txXfrm>
    </dsp:sp>
    <dsp:sp modelId="{BFC9A96A-4ED2-4B5A-B479-533D962717B4}">
      <dsp:nvSpPr>
        <dsp:cNvPr id="0" name=""/>
        <dsp:cNvSpPr/>
      </dsp:nvSpPr>
      <dsp:spPr>
        <a:xfrm>
          <a:off x="6040987" y="1071759"/>
          <a:ext cx="3868562" cy="423123"/>
        </a:xfrm>
        <a:prstGeom prst="roundRect">
          <a:avLst/>
        </a:prstGeom>
        <a:solidFill>
          <a:srgbClr val="FF0000">
            <a:alpha val="90000"/>
          </a:srgb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sp:txBody>
      <dsp:txXfrm>
        <a:off x="6061642" y="1092414"/>
        <a:ext cx="3827252" cy="381813"/>
      </dsp:txXfrm>
    </dsp:sp>
    <dsp:sp modelId="{D24551B9-6F3E-4753-9ABF-851FCA983E3A}">
      <dsp:nvSpPr>
        <dsp:cNvPr id="0" name=""/>
        <dsp:cNvSpPr/>
      </dsp:nvSpPr>
      <dsp:spPr>
        <a:xfrm>
          <a:off x="6040987" y="1547773"/>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4D4F53">
                  <a:hueOff val="0"/>
                  <a:satOff val="0"/>
                  <a:lumOff val="0"/>
                  <a:alphaOff val="0"/>
                </a:srgbClr>
              </a:solidFill>
              <a:latin typeface="Arial"/>
              <a:ea typeface="+mn-ea"/>
              <a:cs typeface="+mn-cs"/>
            </a:rPr>
            <a:t>Programmability</a:t>
          </a:r>
          <a:endParaRPr lang="en-US" sz="1600" b="1" kern="1200" dirty="0"/>
        </a:p>
      </dsp:txBody>
      <dsp:txXfrm>
        <a:off x="6061642" y="1568428"/>
        <a:ext cx="3827252" cy="381813"/>
      </dsp:txXfrm>
    </dsp:sp>
    <dsp:sp modelId="{C1668199-4AF1-479D-9848-21078F8294C5}">
      <dsp:nvSpPr>
        <dsp:cNvPr id="0" name=""/>
        <dsp:cNvSpPr/>
      </dsp:nvSpPr>
      <dsp:spPr>
        <a:xfrm>
          <a:off x="6040987" y="2023788"/>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Credential Stuffing protection</a:t>
          </a:r>
        </a:p>
      </dsp:txBody>
      <dsp:txXfrm>
        <a:off x="6061642" y="2044443"/>
        <a:ext cx="3827252" cy="381813"/>
      </dsp:txXfrm>
    </dsp:sp>
    <dsp:sp modelId="{7C322BAB-9590-44DA-9D3E-74C4C6370269}">
      <dsp:nvSpPr>
        <dsp:cNvPr id="0" name=""/>
        <dsp:cNvSpPr/>
      </dsp:nvSpPr>
      <dsp:spPr>
        <a:xfrm>
          <a:off x="6040987" y="2499802"/>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BOT Protection</a:t>
          </a:r>
        </a:p>
      </dsp:txBody>
      <dsp:txXfrm>
        <a:off x="6061642" y="2520457"/>
        <a:ext cx="3827252" cy="381813"/>
      </dsp:txXfrm>
    </dsp:sp>
    <dsp:sp modelId="{42B690A2-4A01-4436-9DD3-B2808DB7F4DA}">
      <dsp:nvSpPr>
        <dsp:cNvPr id="0" name=""/>
        <dsp:cNvSpPr/>
      </dsp:nvSpPr>
      <dsp:spPr>
        <a:xfrm>
          <a:off x="6040987" y="2975817"/>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43832"/>
              <a:lumOff val="501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SDK for Mobile</a:t>
          </a:r>
        </a:p>
      </dsp:txBody>
      <dsp:txXfrm>
        <a:off x="6061642" y="2996472"/>
        <a:ext cx="3827252" cy="381813"/>
      </dsp:txXfrm>
    </dsp:sp>
    <dsp:sp modelId="{4D8C2DA8-194B-49BA-9740-BE2F1D9BBFC0}">
      <dsp:nvSpPr>
        <dsp:cNvPr id="0" name=""/>
        <dsp:cNvSpPr/>
      </dsp:nvSpPr>
      <dsp:spPr>
        <a:xfrm>
          <a:off x="6040987" y="3451831"/>
          <a:ext cx="3868562" cy="423123"/>
        </a:xfrm>
        <a:prstGeom prst="roundRect">
          <a:avLst/>
        </a:prstGeom>
        <a:solidFill>
          <a:srgbClr val="FF0000">
            <a:alpha val="90000"/>
          </a:srgb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OWASP 10</a:t>
          </a:r>
        </a:p>
      </dsp:txBody>
      <dsp:txXfrm>
        <a:off x="6061642" y="3472486"/>
        <a:ext cx="3827252" cy="381813"/>
      </dsp:txXfrm>
    </dsp:sp>
    <dsp:sp modelId="{A6D668DC-3381-41BF-BE8B-DB2F228FC99D}">
      <dsp:nvSpPr>
        <dsp:cNvPr id="0" name=""/>
        <dsp:cNvSpPr/>
      </dsp:nvSpPr>
      <dsp:spPr>
        <a:xfrm>
          <a:off x="6040987" y="3927845"/>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Protocol/Scheme Compliance</a:t>
          </a:r>
        </a:p>
      </dsp:txBody>
      <dsp:txXfrm>
        <a:off x="6061642" y="3948500"/>
        <a:ext cx="3827252" cy="381813"/>
      </dsp:txXfrm>
    </dsp:sp>
    <dsp:sp modelId="{35677599-F5CA-428B-92A7-532898BB70AC}">
      <dsp:nvSpPr>
        <dsp:cNvPr id="0" name=""/>
        <dsp:cNvSpPr/>
      </dsp:nvSpPr>
      <dsp:spPr>
        <a:xfrm>
          <a:off x="6040987" y="4403860"/>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DDOS protection</a:t>
          </a:r>
        </a:p>
      </dsp:txBody>
      <dsp:txXfrm>
        <a:off x="6061642" y="4424515"/>
        <a:ext cx="3827252" cy="381813"/>
      </dsp:txXfrm>
    </dsp:sp>
    <dsp:sp modelId="{C77E7923-1571-4EC9-817F-7ED49AEF0544}">
      <dsp:nvSpPr>
        <dsp:cNvPr id="0" name=""/>
        <dsp:cNvSpPr/>
      </dsp:nvSpPr>
      <dsp:spPr>
        <a:xfrm>
          <a:off x="6040987" y="487987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Encryption and TLS fingerprinting</a:t>
          </a:r>
        </a:p>
      </dsp:txBody>
      <dsp:txXfrm>
        <a:off x="6061642" y="4900529"/>
        <a:ext cx="3827252" cy="38181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esign.apievangelist.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ibm.com/apiconnect/documentation/api-10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a:t>
            </a:fld>
            <a:endParaRPr lang="en-US" dirty="0"/>
          </a:p>
        </p:txBody>
      </p:sp>
    </p:spTree>
    <p:extLst>
      <p:ext uri="{BB962C8B-B14F-4D97-AF65-F5344CB8AC3E}">
        <p14:creationId xmlns:p14="http://schemas.microsoft.com/office/powerpoint/2010/main" val="351664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11</a:t>
            </a:fld>
            <a:endParaRPr lang="en-US" dirty="0"/>
          </a:p>
        </p:txBody>
      </p:sp>
    </p:spTree>
    <p:extLst>
      <p:ext uri="{BB962C8B-B14F-4D97-AF65-F5344CB8AC3E}">
        <p14:creationId xmlns:p14="http://schemas.microsoft.com/office/powerpoint/2010/main" val="3797679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 Validating the JWT means: verifying its structure, decoding the base64 encoding, verifying the key is correct, verifying the signature, then verifying the required claims are present in the token, checking the expiry.</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14</a:t>
            </a:fld>
            <a:endParaRPr lang="en-US" dirty="0"/>
          </a:p>
        </p:txBody>
      </p:sp>
    </p:spTree>
    <p:extLst>
      <p:ext uri="{BB962C8B-B14F-4D97-AF65-F5344CB8AC3E}">
        <p14:creationId xmlns:p14="http://schemas.microsoft.com/office/powerpoint/2010/main" val="92421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Self-contained</a:t>
            </a:r>
            <a:r>
              <a:rPr lang="en-US" b="0" dirty="0"/>
              <a:t>: The payload contains all the required information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33134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FF0000"/>
                </a:solidFill>
              </a:rPr>
              <a:t>Header</a:t>
            </a:r>
            <a:r>
              <a:rPr lang="en-US" dirty="0"/>
              <a:t> – Type of token and hash algorithm being used</a:t>
            </a:r>
          </a:p>
          <a:p>
            <a:pPr lvl="1"/>
            <a:r>
              <a:rPr lang="en-US" dirty="0">
                <a:solidFill>
                  <a:srgbClr val="FF0000"/>
                </a:solidFill>
              </a:rPr>
              <a:t>Payload</a:t>
            </a:r>
            <a:r>
              <a:rPr lang="en-US" dirty="0"/>
              <a:t> – Claims (Or statements on the user)</a:t>
            </a:r>
          </a:p>
          <a:p>
            <a:pPr lvl="1"/>
            <a:r>
              <a:rPr lang="en-US" dirty="0">
                <a:solidFill>
                  <a:srgbClr val="FF0000"/>
                </a:solidFill>
              </a:rPr>
              <a:t>Signature</a:t>
            </a:r>
            <a:r>
              <a:rPr lang="en-US" dirty="0"/>
              <a:t> – Verifies the sender and message authenticity </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401943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D4BAB44-9A44-448E-9649-FAA1B9478CB5}" type="slidenum">
              <a:rPr lang="en-US" smtClean="0">
                <a:ea typeface="ＭＳ Ｐゴシック" pitchFamily="34" charset="-128"/>
              </a:rPr>
              <a:pPr/>
              <a:t>19</a:t>
            </a:fld>
            <a:endParaRPr lang="en-US">
              <a:ea typeface="ＭＳ Ｐゴシック" pitchFamily="34" charset="-128"/>
            </a:endParaRPr>
          </a:p>
        </p:txBody>
      </p:sp>
      <p:sp>
        <p:nvSpPr>
          <p:cNvPr id="51203" name="Rectangle 7"/>
          <p:cNvSpPr txBox="1">
            <a:spLocks noGrp="1" noChangeArrowheads="1"/>
          </p:cNvSpPr>
          <p:nvPr/>
        </p:nvSpPr>
        <p:spPr bwMode="auto">
          <a:xfrm>
            <a:off x="5179484" y="6514085"/>
            <a:ext cx="3962400" cy="342721"/>
          </a:xfrm>
          <a:prstGeom prst="rect">
            <a:avLst/>
          </a:prstGeom>
          <a:noFill/>
          <a:ln w="9525">
            <a:noFill/>
            <a:miter lim="800000"/>
            <a:headEnd/>
            <a:tailEnd/>
          </a:ln>
        </p:spPr>
        <p:txBody>
          <a:bodyPr anchor="b"/>
          <a:lstStyle/>
          <a:p>
            <a:pPr algn="r"/>
            <a:fld id="{77DF0D0C-EB4C-49CA-8872-EA4AC7A7DC9F}" type="slidenum">
              <a:rPr lang="en-US" sz="1200">
                <a:latin typeface="Arial" pitchFamily="34" charset="0"/>
              </a:rPr>
              <a:pPr algn="r"/>
              <a:t>19</a:t>
            </a:fld>
            <a:endParaRPr lang="en-US" sz="1200">
              <a:latin typeface="Arial" pitchFamily="34"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3257640"/>
            <a:ext cx="7315200" cy="3085682"/>
          </a:xfrm>
          <a:noFill/>
          <a:ln/>
        </p:spPr>
        <p:txBody>
          <a:bodyPr lIns="91440" tIns="45720" rIns="91440" bIns="45720"/>
          <a:lstStyle/>
          <a:p>
            <a:pPr eaLnBrk="1" hangingPunct="1"/>
            <a:endParaRPr lang="de-DE"/>
          </a:p>
        </p:txBody>
      </p:sp>
    </p:spTree>
    <p:extLst>
      <p:ext uri="{BB962C8B-B14F-4D97-AF65-F5344CB8AC3E}">
        <p14:creationId xmlns:p14="http://schemas.microsoft.com/office/powerpoint/2010/main" val="1772313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1200" dirty="0">
                <a:solidFill>
                  <a:schemeClr val="bg1"/>
                </a:solidFill>
                <a:latin typeface="Arial" panose="020B0604020202020204" pitchFamily="34" charset="0"/>
                <a:cs typeface="Arial" panose="020B0604020202020204" pitchFamily="34" charset="0"/>
              </a:rPr>
              <a:t>Create custom violation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Configure custom violation to block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enable data guard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Add data guard pattern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Uncheck data guard mask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Add ‘enforced </a:t>
            </a:r>
            <a:r>
              <a:rPr lang="en-US" sz="1200" dirty="0" err="1">
                <a:solidFill>
                  <a:schemeClr val="bg1"/>
                </a:solidFill>
                <a:latin typeface="Arial" panose="020B0604020202020204" pitchFamily="34" charset="0"/>
                <a:cs typeface="Arial" panose="020B0604020202020204" pitchFamily="34" charset="0"/>
              </a:rPr>
              <a:t>url</a:t>
            </a:r>
            <a:r>
              <a:rPr lang="en-US" sz="1200" dirty="0">
                <a:solidFill>
                  <a:schemeClr val="bg1"/>
                </a:solidFill>
                <a:latin typeface="Arial" panose="020B0604020202020204" pitchFamily="34" charset="0"/>
                <a:cs typeface="Arial" panose="020B0604020202020204" pitchFamily="34" charset="0"/>
              </a:rPr>
              <a:t>’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Enable ‘trigger </a:t>
            </a:r>
            <a:r>
              <a:rPr lang="en-US" sz="1200" dirty="0" err="1">
                <a:solidFill>
                  <a:schemeClr val="bg1"/>
                </a:solidFill>
                <a:latin typeface="Arial" panose="020B0604020202020204" pitchFamily="34" charset="0"/>
                <a:cs typeface="Arial" panose="020B0604020202020204" pitchFamily="34" charset="0"/>
              </a:rPr>
              <a:t>irule</a:t>
            </a:r>
            <a:r>
              <a:rPr lang="en-US" sz="1200" dirty="0">
                <a:solidFill>
                  <a:schemeClr val="bg1"/>
                </a:solidFill>
                <a:latin typeface="Arial" panose="020B0604020202020204" pitchFamily="34" charset="0"/>
                <a:cs typeface="Arial" panose="020B0604020202020204" pitchFamily="34" charset="0"/>
              </a:rPr>
              <a:t>’ in policy properties </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Write </a:t>
            </a:r>
            <a:r>
              <a:rPr lang="en-US" sz="1200" dirty="0" err="1">
                <a:solidFill>
                  <a:schemeClr val="bg1"/>
                </a:solidFill>
                <a:latin typeface="Arial" panose="020B0604020202020204" pitchFamily="34" charset="0"/>
                <a:cs typeface="Arial" panose="020B0604020202020204" pitchFamily="34" charset="0"/>
              </a:rPr>
              <a:t>iRule</a:t>
            </a:r>
            <a:endParaRPr lang="en-US" sz="1200" dirty="0">
              <a:solidFill>
                <a:schemeClr val="bg1"/>
              </a:solidFill>
              <a:latin typeface="Arial" panose="020B0604020202020204" pitchFamily="34" charset="0"/>
              <a:cs typeface="Arial" panose="020B0604020202020204" pitchFamily="34" charset="0"/>
            </a:endParaRP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Attach </a:t>
            </a:r>
            <a:r>
              <a:rPr lang="en-US" sz="1200" dirty="0" err="1">
                <a:solidFill>
                  <a:schemeClr val="bg1"/>
                </a:solidFill>
                <a:latin typeface="Arial" panose="020B0604020202020204" pitchFamily="34" charset="0"/>
                <a:cs typeface="Arial" panose="020B0604020202020204" pitchFamily="34" charset="0"/>
              </a:rPr>
              <a:t>irule</a:t>
            </a:r>
            <a:r>
              <a:rPr lang="en-US" sz="1200" dirty="0">
                <a:solidFill>
                  <a:schemeClr val="bg1"/>
                </a:solidFill>
                <a:latin typeface="Arial" panose="020B0604020202020204" pitchFamily="34" charset="0"/>
                <a:cs typeface="Arial" panose="020B0604020202020204" pitchFamily="34" charset="0"/>
              </a:rPr>
              <a:t> to VIP</a:t>
            </a:r>
          </a:p>
          <a:p>
            <a:pPr marL="285750" indent="-285750">
              <a:buFontTx/>
              <a:buChar char="-"/>
            </a:pPr>
            <a:r>
              <a:rPr lang="en-US" sz="1200" dirty="0">
                <a:solidFill>
                  <a:schemeClr val="bg1"/>
                </a:solidFill>
                <a:latin typeface="Arial" panose="020B0604020202020204" pitchFamily="34" charset="0"/>
                <a:cs typeface="Arial" panose="020B0604020202020204" pitchFamily="34" charset="0"/>
              </a:rPr>
              <a:t>Attach logging profile to the </a:t>
            </a:r>
            <a:r>
              <a:rPr lang="en-US" sz="1200" dirty="0" err="1">
                <a:solidFill>
                  <a:schemeClr val="bg1"/>
                </a:solidFill>
                <a:latin typeface="Arial" panose="020B0604020202020204" pitchFamily="34" charset="0"/>
                <a:cs typeface="Arial" panose="020B0604020202020204" pitchFamily="34" charset="0"/>
              </a:rPr>
              <a:t>vip</a:t>
            </a:r>
            <a:endParaRPr lang="en-US" sz="1200" dirty="0">
              <a:solidFill>
                <a:schemeClr val="bg1"/>
              </a:solidFill>
              <a:latin typeface="Arial" panose="020B0604020202020204" pitchFamily="34" charset="0"/>
              <a:cs typeface="Arial" panose="020B0604020202020204" pitchFamily="34" charset="0"/>
            </a:endParaRPr>
          </a:p>
          <a:p>
            <a:pPr marL="285750" indent="-285750">
              <a:buFontTx/>
              <a:buChar char="-"/>
            </a:pPr>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 Document what you did </a:t>
            </a:r>
          </a:p>
          <a:p>
            <a:r>
              <a:rPr lang="en-US" sz="1200" dirty="0">
                <a:solidFill>
                  <a:schemeClr val="bg1"/>
                </a:solidFill>
                <a:latin typeface="Arial" panose="020B0604020202020204" pitchFamily="34" charset="0"/>
                <a:cs typeface="Arial" panose="020B0604020202020204" pitchFamily="34" charset="0"/>
              </a:rPr>
              <a:t>- Version control</a:t>
            </a:r>
          </a:p>
          <a:p>
            <a:pPr marL="171450" indent="-171450">
              <a:buFontTx/>
              <a:buChar char="-"/>
            </a:pPr>
            <a:r>
              <a:rPr lang="en-US" sz="1200" dirty="0">
                <a:solidFill>
                  <a:schemeClr val="bg1"/>
                </a:solidFill>
                <a:latin typeface="Arial" panose="020B0604020202020204" pitchFamily="34" charset="0"/>
                <a:cs typeface="Arial" panose="020B0604020202020204" pitchFamily="34" charset="0"/>
              </a:rPr>
              <a:t> </a:t>
            </a:r>
          </a:p>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 2017 F5 Networks</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0714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26</a:t>
            </a:fld>
            <a:endParaRPr lang="en-US" dirty="0"/>
          </a:p>
        </p:txBody>
      </p:sp>
    </p:spTree>
    <p:extLst>
      <p:ext uri="{BB962C8B-B14F-4D97-AF65-F5344CB8AC3E}">
        <p14:creationId xmlns:p14="http://schemas.microsoft.com/office/powerpoint/2010/main" val="3260590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27</a:t>
            </a:fld>
            <a:endParaRPr lang="en-US" dirty="0"/>
          </a:p>
        </p:txBody>
      </p:sp>
    </p:spTree>
    <p:extLst>
      <p:ext uri="{BB962C8B-B14F-4D97-AF65-F5344CB8AC3E}">
        <p14:creationId xmlns:p14="http://schemas.microsoft.com/office/powerpoint/2010/main" val="2080517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28</a:t>
            </a:fld>
            <a:endParaRPr lang="en-US" dirty="0"/>
          </a:p>
        </p:txBody>
      </p:sp>
    </p:spTree>
    <p:extLst>
      <p:ext uri="{BB962C8B-B14F-4D97-AF65-F5344CB8AC3E}">
        <p14:creationId xmlns:p14="http://schemas.microsoft.com/office/powerpoint/2010/main" val="2601790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29</a:t>
            </a:fld>
            <a:endParaRPr lang="en-US" dirty="0"/>
          </a:p>
        </p:txBody>
      </p:sp>
    </p:spTree>
    <p:extLst>
      <p:ext uri="{BB962C8B-B14F-4D97-AF65-F5344CB8AC3E}">
        <p14:creationId xmlns:p14="http://schemas.microsoft.com/office/powerpoint/2010/main" val="348509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https://www.gartner.com/doc/reprints?id=1-3KZGFHJ&amp;ct=161031&amp;st=sb</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311887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30</a:t>
            </a:fld>
            <a:endParaRPr lang="en-US" dirty="0"/>
          </a:p>
        </p:txBody>
      </p:sp>
    </p:spTree>
    <p:extLst>
      <p:ext uri="{BB962C8B-B14F-4D97-AF65-F5344CB8AC3E}">
        <p14:creationId xmlns:p14="http://schemas.microsoft.com/office/powerpoint/2010/main" val="979013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31</a:t>
            </a:fld>
            <a:endParaRPr lang="en-US" dirty="0"/>
          </a:p>
        </p:txBody>
      </p:sp>
    </p:spTree>
    <p:extLst>
      <p:ext uri="{BB962C8B-B14F-4D97-AF65-F5344CB8AC3E}">
        <p14:creationId xmlns:p14="http://schemas.microsoft.com/office/powerpoint/2010/main" val="368638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is in the GENERAL SETTINGS of DOS profile</a:t>
            </a:r>
          </a:p>
          <a:p>
            <a:r>
              <a:rPr lang="en-US" dirty="0"/>
              <a:t>- Need to add more examples</a:t>
            </a:r>
          </a:p>
        </p:txBody>
      </p:sp>
      <p:sp>
        <p:nvSpPr>
          <p:cNvPr id="4" name="Slide Number Placeholder 3"/>
          <p:cNvSpPr>
            <a:spLocks noGrp="1"/>
          </p:cNvSpPr>
          <p:nvPr>
            <p:ph type="sldNum" sz="quarter" idx="10"/>
          </p:nvPr>
        </p:nvSpPr>
        <p:spPr/>
        <p:txBody>
          <a:bodyPr/>
          <a:lstStyle/>
          <a:p>
            <a:fld id="{21FA4136-8B0D-4D64-8F5B-630EBC8D67B3}" type="slidenum">
              <a:rPr lang="en-US" smtClean="0"/>
              <a:t>33</a:t>
            </a:fld>
            <a:endParaRPr lang="en-US" dirty="0"/>
          </a:p>
        </p:txBody>
      </p:sp>
    </p:spTree>
    <p:extLst>
      <p:ext uri="{BB962C8B-B14F-4D97-AF65-F5344CB8AC3E}">
        <p14:creationId xmlns:p14="http://schemas.microsoft.com/office/powerpoint/2010/main" val="2673714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35</a:t>
            </a:fld>
            <a:endParaRPr lang="en-US" dirty="0"/>
          </a:p>
        </p:txBody>
      </p:sp>
    </p:spTree>
    <p:extLst>
      <p:ext uri="{BB962C8B-B14F-4D97-AF65-F5344CB8AC3E}">
        <p14:creationId xmlns:p14="http://schemas.microsoft.com/office/powerpoint/2010/main" val="2771143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36</a:t>
            </a:fld>
            <a:endParaRPr lang="en-US" dirty="0"/>
          </a:p>
        </p:txBody>
      </p:sp>
    </p:spTree>
    <p:extLst>
      <p:ext uri="{BB962C8B-B14F-4D97-AF65-F5344CB8AC3E}">
        <p14:creationId xmlns:p14="http://schemas.microsoft.com/office/powerpoint/2010/main" val="3611064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Added the following LB capabilities:</a:t>
            </a:r>
          </a:p>
          <a:p>
            <a:pPr lvl="2"/>
            <a:r>
              <a:rPr lang="en-US" dirty="0"/>
              <a:t>1.	Up to 3 pool members (same as AFM)</a:t>
            </a:r>
          </a:p>
          <a:p>
            <a:pPr lvl="2"/>
            <a:r>
              <a:rPr lang="en-US" dirty="0"/>
              <a:t>2.	Round Robin</a:t>
            </a:r>
          </a:p>
          <a:p>
            <a:pPr lvl="2"/>
            <a:r>
              <a:rPr lang="en-US" dirty="0"/>
              <a:t>3.	Priority Load Balancing</a:t>
            </a:r>
          </a:p>
          <a:p>
            <a:pPr lvl="2"/>
            <a:r>
              <a:rPr lang="en-US" dirty="0"/>
              <a:t>4.	Ratio Load Balancing</a:t>
            </a:r>
          </a:p>
          <a:p>
            <a:pPr lvl="2"/>
            <a:endParaRPr lang="en-US" dirty="0"/>
          </a:p>
          <a:p>
            <a:r>
              <a:rPr lang="en-US" sz="1200" b="0" i="0" kern="1200" dirty="0">
                <a:solidFill>
                  <a:schemeClr val="tx1"/>
                </a:solidFill>
                <a:effectLst/>
                <a:latin typeface="+mn-lt"/>
                <a:ea typeface="+mn-ea"/>
                <a:cs typeface="+mn-cs"/>
              </a:rPr>
              <a:t>X-Powered-BY </a:t>
            </a:r>
          </a:p>
          <a:p>
            <a:r>
              <a:rPr lang="en-US" sz="1200" b="0" i="0" kern="1200" dirty="0">
                <a:solidFill>
                  <a:schemeClr val="tx1"/>
                </a:solidFill>
                <a:effectLst/>
                <a:latin typeface="+mn-lt"/>
                <a:ea typeface="+mn-ea"/>
                <a:cs typeface="+mn-cs"/>
              </a:rPr>
              <a:t>X-</a:t>
            </a:r>
            <a:r>
              <a:rPr lang="en-US" sz="1200" b="0" i="0" kern="1200" dirty="0" err="1">
                <a:solidFill>
                  <a:schemeClr val="tx1"/>
                </a:solidFill>
                <a:effectLst/>
                <a:latin typeface="+mn-lt"/>
                <a:ea typeface="+mn-ea"/>
                <a:cs typeface="+mn-cs"/>
              </a:rPr>
              <a:t>AspNet</a:t>
            </a:r>
            <a:r>
              <a:rPr lang="en-US" sz="1200" b="0" i="0" kern="1200" dirty="0">
                <a:solidFill>
                  <a:schemeClr val="tx1"/>
                </a:solidFill>
                <a:effectLst/>
                <a:latin typeface="+mn-lt"/>
                <a:ea typeface="+mn-ea"/>
                <a:cs typeface="+mn-cs"/>
              </a:rPr>
              <a:t>-Version </a:t>
            </a:r>
          </a:p>
          <a:p>
            <a:r>
              <a:rPr lang="en-US" sz="1200" b="0" i="0" kern="1200" dirty="0">
                <a:solidFill>
                  <a:schemeClr val="tx1"/>
                </a:solidFill>
                <a:effectLst/>
                <a:latin typeface="+mn-lt"/>
                <a:ea typeface="+mn-ea"/>
                <a:cs typeface="+mn-cs"/>
              </a:rPr>
              <a:t>X-</a:t>
            </a:r>
            <a:r>
              <a:rPr lang="en-US" sz="1200" b="0" i="0" kern="1200" dirty="0" err="1">
                <a:solidFill>
                  <a:schemeClr val="tx1"/>
                </a:solidFill>
                <a:effectLst/>
                <a:latin typeface="+mn-lt"/>
                <a:ea typeface="+mn-ea"/>
                <a:cs typeface="+mn-cs"/>
              </a:rPr>
              <a:t>AspNetMvc</a:t>
            </a:r>
            <a:r>
              <a:rPr lang="en-US" sz="1200" b="0" i="0" kern="1200" dirty="0">
                <a:solidFill>
                  <a:schemeClr val="tx1"/>
                </a:solidFill>
                <a:effectLst/>
                <a:latin typeface="+mn-lt"/>
                <a:ea typeface="+mn-ea"/>
                <a:cs typeface="+mn-cs"/>
              </a:rPr>
              <a:t>-Version </a:t>
            </a:r>
          </a:p>
          <a:p>
            <a:r>
              <a:rPr lang="en-US" sz="1200" b="0" i="0" kern="1200" dirty="0">
                <a:solidFill>
                  <a:schemeClr val="tx1"/>
                </a:solidFill>
                <a:effectLst/>
                <a:latin typeface="+mn-lt"/>
                <a:ea typeface="+mn-ea"/>
                <a:cs typeface="+mn-cs"/>
              </a:rPr>
              <a:t>X-Generator </a:t>
            </a:r>
          </a:p>
          <a:p>
            <a:r>
              <a:rPr lang="en-US" sz="1200" b="0" i="0" kern="1200" dirty="0">
                <a:solidFill>
                  <a:schemeClr val="tx1"/>
                </a:solidFill>
                <a:effectLst/>
                <a:latin typeface="+mn-lt"/>
                <a:ea typeface="+mn-ea"/>
                <a:cs typeface="+mn-cs"/>
              </a:rPr>
              <a:t>X-Powered-CMS.</a:t>
            </a:r>
          </a:p>
          <a:p>
            <a:pPr lvl="2"/>
            <a:endParaRPr lang="en-US" dirty="0"/>
          </a:p>
          <a:p>
            <a:pPr lvl="2"/>
            <a:endParaRPr lang="en-US" dirty="0"/>
          </a:p>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37</a:t>
            </a:fld>
            <a:endParaRPr lang="en-US" dirty="0"/>
          </a:p>
        </p:txBody>
      </p:sp>
    </p:spTree>
    <p:extLst>
      <p:ext uri="{BB962C8B-B14F-4D97-AF65-F5344CB8AC3E}">
        <p14:creationId xmlns:p14="http://schemas.microsoft.com/office/powerpoint/2010/main" val="870057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40</a:t>
            </a:fld>
            <a:endParaRPr lang="en-US" dirty="0"/>
          </a:p>
        </p:txBody>
      </p:sp>
    </p:spTree>
    <p:extLst>
      <p:ext uri="{BB962C8B-B14F-4D97-AF65-F5344CB8AC3E}">
        <p14:creationId xmlns:p14="http://schemas.microsoft.com/office/powerpoint/2010/main" val="1516135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A4136-8B0D-4D64-8F5B-630EBC8D67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7426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A4136-8B0D-4D64-8F5B-630EBC8D67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9980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AA739A-979C-4DCF-987A-2B7E0394BF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62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Capital One breaks things down into five distinctive layers that offer value to any organization doing APIs. Starting at the bottom of their maturity period, here are the levels of maturity they are measuring things by:</a:t>
            </a:r>
          </a:p>
          <a:p>
            <a:pPr fontAlgn="base"/>
            <a:r>
              <a:rPr lang="en-US" sz="1200" b="1" i="0" kern="1200" dirty="0">
                <a:solidFill>
                  <a:schemeClr val="tx1"/>
                </a:solidFill>
                <a:effectLst/>
                <a:latin typeface="Arial" panose="020B0604020202020204" pitchFamily="34" charset="0"/>
                <a:ea typeface="+mn-ea"/>
                <a:cs typeface="+mn-cs"/>
              </a:rPr>
              <a:t>Functional</a:t>
            </a:r>
            <a:r>
              <a:rPr lang="en-US" sz="1200" b="0" i="0" kern="1200" dirty="0">
                <a:solidFill>
                  <a:schemeClr val="tx1"/>
                </a:solidFill>
                <a:effectLst/>
                <a:latin typeface="Arial" panose="020B0604020202020204" pitchFamily="34" charset="0"/>
                <a:ea typeface="+mn-ea"/>
                <a:cs typeface="+mn-cs"/>
              </a:rPr>
              <a:t> - Doing the basics, providing some low-level functionality, and nothing more.</a:t>
            </a:r>
          </a:p>
          <a:p>
            <a:pPr fontAlgn="base"/>
            <a:r>
              <a:rPr lang="en-US" sz="1200" b="1" i="0" kern="1200" dirty="0">
                <a:solidFill>
                  <a:schemeClr val="tx1"/>
                </a:solidFill>
                <a:effectLst/>
                <a:latin typeface="Arial" panose="020B0604020202020204" pitchFamily="34" charset="0"/>
                <a:ea typeface="+mn-ea"/>
                <a:cs typeface="+mn-cs"/>
              </a:rPr>
              <a:t>Reliable</a:t>
            </a:r>
            <a:r>
              <a:rPr lang="en-US" sz="1200" b="0" i="0" kern="1200" dirty="0">
                <a:solidFill>
                  <a:schemeClr val="tx1"/>
                </a:solidFill>
                <a:effectLst/>
                <a:latin typeface="Arial" panose="020B0604020202020204" pitchFamily="34" charset="0"/>
                <a:ea typeface="+mn-ea"/>
                <a:cs typeface="+mn-cs"/>
              </a:rPr>
              <a:t> - An API that is reliable, and scalable, beyond just basic functionality.</a:t>
            </a:r>
          </a:p>
          <a:p>
            <a:pPr fontAlgn="base"/>
            <a:r>
              <a:rPr lang="en-US" sz="1200" b="1" i="0" kern="1200" dirty="0">
                <a:solidFill>
                  <a:schemeClr val="tx1"/>
                </a:solidFill>
                <a:effectLst/>
                <a:latin typeface="Arial" panose="020B0604020202020204" pitchFamily="34" charset="0"/>
                <a:ea typeface="+mn-ea"/>
                <a:cs typeface="+mn-cs"/>
              </a:rPr>
              <a:t>Intuitive</a:t>
            </a:r>
            <a:r>
              <a:rPr lang="en-US" sz="1200" b="0" i="0" kern="1200" dirty="0">
                <a:solidFill>
                  <a:schemeClr val="tx1"/>
                </a:solidFill>
                <a:effectLst/>
                <a:latin typeface="Arial" panose="020B0604020202020204" pitchFamily="34" charset="0"/>
                <a:ea typeface="+mn-ea"/>
                <a:cs typeface="+mn-cs"/>
              </a:rPr>
              <a:t> - Where an investment in developer experience is made, further standardizing and streamlining what an API does.</a:t>
            </a:r>
          </a:p>
          <a:p>
            <a:pPr fontAlgn="base"/>
            <a:r>
              <a:rPr lang="en-US" sz="1200" b="1" i="0" kern="1200" dirty="0">
                <a:solidFill>
                  <a:schemeClr val="tx1"/>
                </a:solidFill>
                <a:effectLst/>
                <a:latin typeface="Arial" panose="020B0604020202020204" pitchFamily="34" charset="0"/>
                <a:ea typeface="+mn-ea"/>
                <a:cs typeface="+mn-cs"/>
              </a:rPr>
              <a:t>Empowering</a:t>
            </a:r>
            <a:r>
              <a:rPr lang="en-US" sz="1200" b="0" i="0" kern="1200" dirty="0">
                <a:solidFill>
                  <a:schemeClr val="tx1"/>
                </a:solidFill>
                <a:effectLst/>
                <a:latin typeface="Arial" panose="020B0604020202020204" pitchFamily="34" charset="0"/>
                <a:ea typeface="+mn-ea"/>
                <a:cs typeface="+mn-cs"/>
              </a:rPr>
              <a:t> - Where an API really begins to deliver value to an organization by being function, reliable, and intuitive, which all contributes significantly to operations.</a:t>
            </a:r>
          </a:p>
          <a:p>
            <a:pPr fontAlgn="base"/>
            <a:r>
              <a:rPr lang="en-US" sz="1200" b="1" i="0" kern="1200" dirty="0">
                <a:solidFill>
                  <a:schemeClr val="tx1"/>
                </a:solidFill>
                <a:effectLst/>
                <a:latin typeface="Arial" panose="020B0604020202020204" pitchFamily="34" charset="0"/>
                <a:ea typeface="+mn-ea"/>
                <a:cs typeface="+mn-cs"/>
              </a:rPr>
              <a:t>Transformative</a:t>
            </a:r>
            <a:r>
              <a:rPr lang="en-US" sz="1200" b="0" i="0" kern="1200" dirty="0">
                <a:solidFill>
                  <a:schemeClr val="tx1"/>
                </a:solidFill>
                <a:effectLst/>
                <a:latin typeface="Arial" panose="020B0604020202020204" pitchFamily="34" charset="0"/>
                <a:ea typeface="+mn-ea"/>
                <a:cs typeface="+mn-cs"/>
              </a:rPr>
              <a:t> - APIs that are game changer. Few APIs ever rise to this level, but all should aspire to this level of maturity.</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a:t>
            </a:fld>
            <a:endParaRPr lang="en-US" dirty="0"/>
          </a:p>
        </p:txBody>
      </p:sp>
    </p:spTree>
    <p:extLst>
      <p:ext uri="{BB962C8B-B14F-4D97-AF65-F5344CB8AC3E}">
        <p14:creationId xmlns:p14="http://schemas.microsoft.com/office/powerpoint/2010/main" val="133134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 provides a whole other lens for looking at API design through. Moving beyond just, is it RESTful? Hypermedia, </a:t>
            </a:r>
            <a:r>
              <a:rPr lang="en-US" sz="1200" b="0" i="0" kern="1200" dirty="0" err="1">
                <a:solidFill>
                  <a:schemeClr val="tx1"/>
                </a:solidFill>
                <a:effectLst/>
                <a:latin typeface="Arial" panose="020B0604020202020204" pitchFamily="34" charset="0"/>
                <a:ea typeface="+mn-ea"/>
                <a:cs typeface="+mn-cs"/>
              </a:rPr>
              <a:t>GraphQL</a:t>
            </a:r>
            <a:r>
              <a:rPr lang="en-US" sz="1200" b="0" i="0" kern="1200" dirty="0">
                <a:solidFill>
                  <a:schemeClr val="tx1"/>
                </a:solidFill>
                <a:effectLst/>
                <a:latin typeface="Arial" panose="020B0604020202020204" pitchFamily="34" charset="0"/>
                <a:ea typeface="+mn-ea"/>
                <a:cs typeface="+mn-cs"/>
              </a:rPr>
              <a:t>, </a:t>
            </a:r>
            <a:r>
              <a:rPr lang="en-US" sz="1200" b="0" i="0" kern="1200" dirty="0" err="1">
                <a:solidFill>
                  <a:schemeClr val="tx1"/>
                </a:solidFill>
                <a:effectLst/>
                <a:latin typeface="Arial" panose="020B0604020202020204" pitchFamily="34" charset="0"/>
                <a:ea typeface="+mn-ea"/>
                <a:cs typeface="+mn-cs"/>
              </a:rPr>
              <a:t>gRPC</a:t>
            </a:r>
            <a:r>
              <a:rPr lang="en-US" sz="1200" b="0" i="0" kern="1200" dirty="0">
                <a:solidFill>
                  <a:schemeClr val="tx1"/>
                </a:solidFill>
                <a:effectLst/>
                <a:latin typeface="Arial" panose="020B0604020202020204" pitchFamily="34" charset="0"/>
                <a:ea typeface="+mn-ea"/>
                <a:cs typeface="+mn-cs"/>
              </a:rPr>
              <a:t>, or other emerging approach. It also understands that not all APIs will be equal, and that we should be standardizing the value the design of our APIs deliver to our business operations. Forcing us to ask some pretty simple questions about the API design patterns we are using, and the actual value they bring to the table. Moving beyond API design being about technical details, and considering the business, and other political aspects of doing APIs.</a:t>
            </a:r>
          </a:p>
          <a:p>
            <a:pPr fontAlgn="base"/>
            <a:r>
              <a:rPr lang="en-US" sz="1200" b="0" i="0" kern="1200" dirty="0">
                <a:solidFill>
                  <a:schemeClr val="tx1"/>
                </a:solidFill>
                <a:effectLst/>
                <a:latin typeface="Arial" panose="020B0604020202020204" pitchFamily="34" charset="0"/>
                <a:ea typeface="+mn-ea"/>
                <a:cs typeface="+mn-cs"/>
              </a:rPr>
              <a:t>The Capital One API design maturity definition also demonstrates another important aspect of all of this. That it takes work, time, and experience to properly design an API that will rise an empowering or transformative level. It can be easy to deliver functional APIs, but making them become reliable, and intuitively get the job done will take investment. I’m adding this definition to </a:t>
            </a:r>
            <a:r>
              <a:rPr lang="en-US" sz="1200" b="0" i="0" u="none" strike="noStrike" kern="1200" dirty="0">
                <a:solidFill>
                  <a:schemeClr val="tx1"/>
                </a:solidFill>
                <a:effectLst/>
                <a:latin typeface="Arial" panose="020B0604020202020204" pitchFamily="34" charset="0"/>
                <a:ea typeface="+mn-ea"/>
                <a:cs typeface="+mn-cs"/>
                <a:hlinkClick r:id="rId3"/>
              </a:rPr>
              <a:t>my API design research</a:t>
            </a:r>
            <a:r>
              <a:rPr lang="en-US" sz="1200" b="0" i="0" kern="1200" dirty="0">
                <a:solidFill>
                  <a:schemeClr val="tx1"/>
                </a:solidFill>
                <a:effectLst/>
                <a:latin typeface="Arial" panose="020B0604020202020204" pitchFamily="34" charset="0"/>
                <a:ea typeface="+mn-ea"/>
                <a:cs typeface="+mn-cs"/>
              </a:rPr>
              <a:t>, as well as my upcoming API governance research. I’m looking to evolve my definition of what API design looks like beyond just REST, and I’m wanting to move API governance beyond some IT led concept, and something that is in sync with business objectives, like I’m seeing from the Capital One team. It is easy to think of API design as mature once it enters production, but I’m thinking there is a lot more we should be considering before we consider our approach to API design mature.</a:t>
            </a:r>
          </a:p>
          <a:p>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a:t>
            </a:fld>
            <a:endParaRPr lang="en-US" dirty="0"/>
          </a:p>
        </p:txBody>
      </p:sp>
    </p:spTree>
    <p:extLst>
      <p:ext uri="{BB962C8B-B14F-4D97-AF65-F5344CB8AC3E}">
        <p14:creationId xmlns:p14="http://schemas.microsoft.com/office/powerpoint/2010/main" val="40456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https://developer.ibm.com/apiconnect/documentation/api-101</a:t>
            </a:r>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315124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F2741-E8CE-4C40-A394-0D8A5EB480E3}" type="slidenum">
              <a:rPr lang="en-US" smtClean="0"/>
              <a:t>6</a:t>
            </a:fld>
            <a:endParaRPr lang="en-US"/>
          </a:p>
        </p:txBody>
      </p:sp>
    </p:spTree>
    <p:extLst>
      <p:ext uri="{BB962C8B-B14F-4D97-AF65-F5344CB8AC3E}">
        <p14:creationId xmlns:p14="http://schemas.microsoft.com/office/powerpoint/2010/main" val="1325473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OWASP 10 exploits (XSS, Tampering, RCI, Data Manipulation)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1289528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OWASP 10 exploits (XSS, Tampering, RCI, Data Manipulation)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9</a:t>
            </a:fld>
            <a:endParaRPr lang="en-US" dirty="0"/>
          </a:p>
        </p:txBody>
      </p:sp>
    </p:spTree>
    <p:extLst>
      <p:ext uri="{BB962C8B-B14F-4D97-AF65-F5344CB8AC3E}">
        <p14:creationId xmlns:p14="http://schemas.microsoft.com/office/powerpoint/2010/main" val="189680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10</a:t>
            </a:fld>
            <a:endParaRPr lang="en-US" dirty="0"/>
          </a:p>
        </p:txBody>
      </p:sp>
    </p:spTree>
    <p:extLst>
      <p:ext uri="{BB962C8B-B14F-4D97-AF65-F5344CB8AC3E}">
        <p14:creationId xmlns:p14="http://schemas.microsoft.com/office/powerpoint/2010/main" val="3250580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11" name="Straight Connector 10">
            <a:extLst>
              <a:ext uri="{FF2B5EF4-FFF2-40B4-BE49-F238E27FC236}">
                <a16:creationId xmlns:a16="http://schemas.microsoft.com/office/drawing/2014/main" id="{9708B791-FBA5-46F8-B473-70B2D5B1AE24}"/>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647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rvey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14064-671C-47A3-8256-085A3D8A1465}"/>
              </a:ext>
            </a:extLst>
          </p:cNvPr>
          <p:cNvSpPr txBox="1"/>
          <p:nvPr userDrawn="1"/>
        </p:nvSpPr>
        <p:spPr>
          <a:xfrm>
            <a:off x="304799" y="1538577"/>
            <a:ext cx="3203272" cy="2160591"/>
          </a:xfrm>
          <a:prstGeom prst="rect">
            <a:avLst/>
          </a:prstGeom>
          <a:noFill/>
        </p:spPr>
        <p:txBody>
          <a:bodyPr wrap="square" lIns="155448" tIns="155448" rIns="155448" bIns="155448" rtlCol="0">
            <a:spAutoFit/>
          </a:bodyPr>
          <a:lstStyle/>
          <a:p>
            <a:pPr marL="457200" indent="-457200">
              <a:spcAft>
                <a:spcPts val="2400"/>
              </a:spcAft>
              <a:buFont typeface="+mj-lt"/>
              <a:buAutoNum type="arabicPeriod"/>
            </a:pPr>
            <a:r>
              <a:rPr lang="en-US" sz="2400" dirty="0">
                <a:solidFill>
                  <a:schemeClr val="bg1"/>
                </a:solidFill>
                <a:latin typeface="Arial" panose="020B0604020202020204" pitchFamily="34" charset="0"/>
                <a:cs typeface="Arial" panose="020B0604020202020204" pitchFamily="34" charset="0"/>
              </a:rPr>
              <a:t>Tap </a:t>
            </a:r>
            <a:r>
              <a:rPr lang="en-US" sz="2400" b="1" dirty="0">
                <a:solidFill>
                  <a:schemeClr val="bg1"/>
                </a:solidFill>
                <a:latin typeface="Arial" panose="020B0604020202020204" pitchFamily="34" charset="0"/>
                <a:cs typeface="Arial" panose="020B0604020202020204" pitchFamily="34" charset="0"/>
              </a:rPr>
              <a:t>Sessions</a:t>
            </a:r>
            <a:r>
              <a:rPr lang="en-US" sz="2400" dirty="0">
                <a:solidFill>
                  <a:schemeClr val="bg1"/>
                </a:solidFill>
                <a:latin typeface="Arial" panose="020B0604020202020204" pitchFamily="34" charset="0"/>
                <a:cs typeface="Arial" panose="020B0604020202020204" pitchFamily="34" charset="0"/>
              </a:rPr>
              <a:t> to get to your agenda, then locate and select this session.</a:t>
            </a:r>
          </a:p>
        </p:txBody>
      </p:sp>
      <p:pic>
        <p:nvPicPr>
          <p:cNvPr id="6" name="Picture 5">
            <a:extLst>
              <a:ext uri="{FF2B5EF4-FFF2-40B4-BE49-F238E27FC236}">
                <a16:creationId xmlns:a16="http://schemas.microsoft.com/office/drawing/2014/main" id="{4C6F2F76-72FE-47D9-BE7A-3600C66DFF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34727" y="1588135"/>
            <a:ext cx="2425413" cy="4311845"/>
          </a:xfrm>
          <a:prstGeom prst="rect">
            <a:avLst/>
          </a:prstGeom>
        </p:spPr>
      </p:pic>
      <p:pic>
        <p:nvPicPr>
          <p:cNvPr id="8" name="Picture 7">
            <a:extLst>
              <a:ext uri="{FF2B5EF4-FFF2-40B4-BE49-F238E27FC236}">
                <a16:creationId xmlns:a16="http://schemas.microsoft.com/office/drawing/2014/main" id="{2D106116-D018-413F-8874-983CAA64D23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70950" y="1880835"/>
            <a:ext cx="2632594" cy="4682508"/>
          </a:xfrm>
          <a:prstGeom prst="rect">
            <a:avLst/>
          </a:prstGeom>
        </p:spPr>
      </p:pic>
      <p:sp>
        <p:nvSpPr>
          <p:cNvPr id="9" name="TextBox 8">
            <a:extLst>
              <a:ext uri="{FF2B5EF4-FFF2-40B4-BE49-F238E27FC236}">
                <a16:creationId xmlns:a16="http://schemas.microsoft.com/office/drawing/2014/main" id="{C0298834-1FF6-41B8-8C40-357A43389A73}"/>
              </a:ext>
            </a:extLst>
          </p:cNvPr>
          <p:cNvSpPr txBox="1"/>
          <p:nvPr userDrawn="1"/>
        </p:nvSpPr>
        <p:spPr>
          <a:xfrm>
            <a:off x="6528640" y="2061498"/>
            <a:ext cx="2825771" cy="2160591"/>
          </a:xfrm>
          <a:prstGeom prst="rect">
            <a:avLst/>
          </a:prstGeom>
          <a:noFill/>
        </p:spPr>
        <p:txBody>
          <a:bodyPr wrap="square" lIns="155448" tIns="155448" rIns="155448" bIns="155448"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400" dirty="0">
                <a:solidFill>
                  <a:schemeClr val="bg1"/>
                </a:solidFill>
                <a:latin typeface="Arial" panose="020B0604020202020204" pitchFamily="34" charset="0"/>
                <a:cs typeface="Arial" panose="020B0604020202020204" pitchFamily="34" charset="0"/>
              </a:rPr>
              <a:t>Scroll down to </a:t>
            </a:r>
            <a:r>
              <a:rPr lang="en-US" sz="2400" b="1" dirty="0">
                <a:solidFill>
                  <a:schemeClr val="bg1"/>
                </a:solidFill>
                <a:latin typeface="Arial" panose="020B0604020202020204" pitchFamily="34" charset="0"/>
                <a:cs typeface="Arial" panose="020B0604020202020204" pitchFamily="34" charset="0"/>
              </a:rPr>
              <a:t>Session Feedback</a:t>
            </a:r>
            <a:r>
              <a:rPr lang="en-US" sz="2400" dirty="0">
                <a:solidFill>
                  <a:schemeClr val="bg1"/>
                </a:solidFill>
                <a:latin typeface="Arial" panose="020B0604020202020204" pitchFamily="34" charset="0"/>
                <a:cs typeface="Arial" panose="020B0604020202020204" pitchFamily="34" charset="0"/>
              </a:rPr>
              <a:t>, and answer each</a:t>
            </a:r>
            <a:r>
              <a:rPr lang="en-US" sz="2400" b="0" dirty="0">
                <a:solidFill>
                  <a:schemeClr val="bg1"/>
                </a:solidFill>
                <a:latin typeface="Arial" panose="020B0604020202020204" pitchFamily="34" charset="0"/>
                <a:cs typeface="Arial" panose="020B0604020202020204" pitchFamily="34" charset="0"/>
              </a:rPr>
              <a:t> question</a:t>
            </a:r>
            <a:r>
              <a:rPr lang="en-US" sz="2400" dirty="0">
                <a:solidFill>
                  <a:schemeClr val="bg1"/>
                </a:solidFill>
                <a:latin typeface="Arial" panose="020B0604020202020204" pitchFamily="34" charset="0"/>
                <a:cs typeface="Arial" panose="020B0604020202020204" pitchFamily="34" charset="0"/>
              </a:rPr>
              <a:t>.</a:t>
            </a:r>
          </a:p>
        </p:txBody>
      </p:sp>
      <p:sp>
        <p:nvSpPr>
          <p:cNvPr id="11" name="Oval 10">
            <a:extLst>
              <a:ext uri="{FF2B5EF4-FFF2-40B4-BE49-F238E27FC236}">
                <a16:creationId xmlns:a16="http://schemas.microsoft.com/office/drawing/2014/main" id="{DE53FFE0-07E3-44C1-A0E0-7423A5997189}"/>
              </a:ext>
            </a:extLst>
          </p:cNvPr>
          <p:cNvSpPr/>
          <p:nvPr userDrawn="1"/>
        </p:nvSpPr>
        <p:spPr>
          <a:xfrm>
            <a:off x="3508071" y="4222089"/>
            <a:ext cx="1450730" cy="13628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sp>
        <p:nvSpPr>
          <p:cNvPr id="12" name="Oval 11">
            <a:extLst>
              <a:ext uri="{FF2B5EF4-FFF2-40B4-BE49-F238E27FC236}">
                <a16:creationId xmlns:a16="http://schemas.microsoft.com/office/drawing/2014/main" id="{BE08F42A-4DD9-4215-B14C-35CCEBE2B2F1}"/>
              </a:ext>
            </a:extLst>
          </p:cNvPr>
          <p:cNvSpPr/>
          <p:nvPr userDrawn="1"/>
        </p:nvSpPr>
        <p:spPr>
          <a:xfrm>
            <a:off x="9208516" y="2618873"/>
            <a:ext cx="2168877" cy="5011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cxnSp>
        <p:nvCxnSpPr>
          <p:cNvPr id="14" name="Straight Arrow Connector 13">
            <a:extLst>
              <a:ext uri="{FF2B5EF4-FFF2-40B4-BE49-F238E27FC236}">
                <a16:creationId xmlns:a16="http://schemas.microsoft.com/office/drawing/2014/main" id="{41896AAB-4A4B-4C5B-9C06-2030949F2503}"/>
              </a:ext>
            </a:extLst>
          </p:cNvPr>
          <p:cNvCxnSpPr/>
          <p:nvPr userDrawn="1"/>
        </p:nvCxnSpPr>
        <p:spPr>
          <a:xfrm>
            <a:off x="11904932" y="3826640"/>
            <a:ext cx="0" cy="25113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3EF12252-A65E-4F54-A6EC-22FED7211BA9}"/>
              </a:ext>
            </a:extLst>
          </p:cNvPr>
          <p:cNvSpPr>
            <a:spLocks noGrp="1"/>
          </p:cNvSpPr>
          <p:nvPr>
            <p:ph type="title" hasCustomPrompt="1"/>
          </p:nvPr>
        </p:nvSpPr>
        <p:spPr>
          <a:xfrm>
            <a:off x="304800" y="304801"/>
            <a:ext cx="11582400" cy="867930"/>
          </a:xfrm>
          <a:prstGeom prst="rect">
            <a:avLst/>
          </a:prstGeom>
        </p:spPr>
        <p:txBody>
          <a:bodyPr vert="horz" lIns="155448" tIns="155448" rIns="155448" bIns="155448" rtlCol="0" anchor="t" anchorCtr="0">
            <a:spAutoFit/>
          </a:bodyPr>
          <a:lstStyle>
            <a:lvl1pPr>
              <a:defRPr/>
            </a:lvl1pPr>
          </a:lstStyle>
          <a:p>
            <a:pPr lvl="0"/>
            <a:r>
              <a:rPr lang="en-US" dirty="0"/>
              <a:t>Please Complete Your Survey</a:t>
            </a:r>
          </a:p>
        </p:txBody>
      </p:sp>
    </p:spTree>
    <p:custDataLst>
      <p:tags r:id="rId1"/>
    </p:custDataLst>
    <p:extLst>
      <p:ext uri="{BB962C8B-B14F-4D97-AF65-F5344CB8AC3E}">
        <p14:creationId xmlns:p14="http://schemas.microsoft.com/office/powerpoint/2010/main" val="40666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rvey Slide 2">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p:cNvSpPr txBox="1"/>
          <p:nvPr userDrawn="1"/>
        </p:nvSpPr>
        <p:spPr bwMode="white">
          <a:xfrm>
            <a:off x="2796540" y="5578193"/>
            <a:ext cx="6416040" cy="991041"/>
          </a:xfrm>
          <a:prstGeom prst="rect">
            <a:avLst/>
          </a:prstGeom>
          <a:noFill/>
        </p:spPr>
        <p:txBody>
          <a:bodyPr wrap="square" lIns="155448" tIns="155448" rIns="155448" bIns="155448" rtlCol="0">
            <a:spAutoFit/>
          </a:bodyPr>
          <a:lstStyle/>
          <a:p>
            <a:pPr algn="ctr"/>
            <a:r>
              <a:rPr lang="en-US" sz="4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Thank you!</a:t>
            </a:r>
          </a:p>
        </p:txBody>
      </p:sp>
      <p:sp>
        <p:nvSpPr>
          <p:cNvPr id="14" name="TextBox 13">
            <a:extLst>
              <a:ext uri="{FF2B5EF4-FFF2-40B4-BE49-F238E27FC236}">
                <a16:creationId xmlns:a16="http://schemas.microsoft.com/office/drawing/2014/main" id="{9C1D6E39-5BD3-4D40-9370-C30698AAE8CF}"/>
              </a:ext>
            </a:extLst>
          </p:cNvPr>
          <p:cNvSpPr txBox="1"/>
          <p:nvPr userDrawn="1"/>
        </p:nvSpPr>
        <p:spPr>
          <a:xfrm>
            <a:off x="304800" y="300994"/>
            <a:ext cx="11628120" cy="2123658"/>
          </a:xfrm>
          <a:prstGeom prst="rect">
            <a:avLst/>
          </a:prstGeom>
          <a:noFill/>
        </p:spPr>
        <p:txBody>
          <a:bodyPr wrap="square" rtlCol="0">
            <a:spAutoFit/>
          </a:bodyPr>
          <a:lstStyle/>
          <a:p>
            <a:pPr lvl="0"/>
            <a:r>
              <a:rPr lang="en-US" sz="6600" b="1" kern="1200" dirty="0">
                <a:gradFill>
                  <a:gsLst>
                    <a:gs pos="0">
                      <a:schemeClr val="bg1"/>
                    </a:gs>
                    <a:gs pos="99000">
                      <a:schemeClr val="bg1"/>
                    </a:gs>
                  </a:gsLst>
                  <a:lin ang="5400000" scaled="1"/>
                </a:gradFill>
                <a:latin typeface="+mn-lt"/>
                <a:ea typeface="+mn-ea"/>
                <a:cs typeface="Arial" panose="020B0604020202020204" pitchFamily="34" charset="0"/>
              </a:rPr>
              <a:t>Please Complete</a:t>
            </a:r>
            <a:br>
              <a:rPr lang="en-US" sz="6600" b="1" kern="1200" dirty="0">
                <a:gradFill>
                  <a:gsLst>
                    <a:gs pos="0">
                      <a:schemeClr val="bg1"/>
                    </a:gs>
                    <a:gs pos="99000">
                      <a:schemeClr val="bg1"/>
                    </a:gs>
                  </a:gsLst>
                  <a:lin ang="5400000" scaled="1"/>
                </a:gradFill>
                <a:latin typeface="+mn-lt"/>
                <a:ea typeface="+mn-ea"/>
                <a:cs typeface="Arial" panose="020B0604020202020204" pitchFamily="34" charset="0"/>
              </a:rPr>
            </a:br>
            <a:r>
              <a:rPr lang="en-US" sz="6600" b="1" kern="1200" baseline="0" dirty="0">
                <a:gradFill>
                  <a:gsLst>
                    <a:gs pos="0">
                      <a:schemeClr val="bg1"/>
                    </a:gs>
                    <a:gs pos="99000">
                      <a:schemeClr val="bg1"/>
                    </a:gs>
                  </a:gsLst>
                  <a:lin ang="5400000" scaled="1"/>
                </a:gradFill>
                <a:latin typeface="+mn-lt"/>
                <a:ea typeface="+mn-ea"/>
                <a:cs typeface="Arial" panose="020B0604020202020204" pitchFamily="34" charset="0"/>
              </a:rPr>
              <a:t> Your Survey</a:t>
            </a:r>
            <a:endParaRPr lang="en-US" sz="6600" dirty="0">
              <a:latin typeface="+mn-lt"/>
            </a:endParaRPr>
          </a:p>
        </p:txBody>
      </p:sp>
      <p:sp>
        <p:nvSpPr>
          <p:cNvPr id="15" name="TextBox 14">
            <a:extLst>
              <a:ext uri="{FF2B5EF4-FFF2-40B4-BE49-F238E27FC236}">
                <a16:creationId xmlns:a16="http://schemas.microsoft.com/office/drawing/2014/main" id="{27792EC1-D47C-4ADA-A551-BA3898B537DB}"/>
              </a:ext>
            </a:extLst>
          </p:cNvPr>
          <p:cNvSpPr txBox="1"/>
          <p:nvPr userDrawn="1"/>
        </p:nvSpPr>
        <p:spPr>
          <a:xfrm>
            <a:off x="304800" y="2725646"/>
            <a:ext cx="6564630" cy="2677656"/>
          </a:xfrm>
          <a:prstGeom prst="rect">
            <a:avLst/>
          </a:prstGeom>
          <a:noFill/>
        </p:spPr>
        <p:txBody>
          <a:bodyPr wrap="square" rtlCol="0">
            <a:spAutoFit/>
          </a:bodyPr>
          <a:lstStyle/>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Locate this session in the mobile app.</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Tap the session to look at the session details.</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Find the </a:t>
            </a:r>
            <a:r>
              <a:rPr lang="en-US" sz="2800" b="1"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survey</a:t>
            </a:r>
            <a:r>
              <a:rPr lang="en-US" sz="2800" b="1" i="0"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 toward the bottom of the page</a:t>
            </a: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a:t>
            </a:r>
          </a:p>
        </p:txBody>
      </p:sp>
    </p:spTree>
    <p:extLst>
      <p:ext uri="{BB962C8B-B14F-4D97-AF65-F5344CB8AC3E}">
        <p14:creationId xmlns:p14="http://schemas.microsoft.com/office/powerpoint/2010/main" val="34539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C02A7186-0FCE-42BA-93AC-14430D34735C}"/>
              </a:ext>
            </a:extLst>
          </p:cNvPr>
          <p:cNvCxnSpPr/>
          <p:nvPr userDrawn="1"/>
        </p:nvCxnSpPr>
        <p:spPr>
          <a:xfrm>
            <a:off x="5695950" y="65768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45FA4A4-A952-4CC4-9761-98BC01769D18}"/>
              </a:ext>
            </a:extLst>
          </p:cNvPr>
          <p:cNvSpPr>
            <a:spLocks noGrp="1"/>
          </p:cNvSpPr>
          <p:nvPr>
            <p:ph type="title" hasCustomPrompt="1"/>
          </p:nvPr>
        </p:nvSpPr>
        <p:spPr>
          <a:xfrm>
            <a:off x="1409700" y="49286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spTree>
    <p:extLst>
      <p:ext uri="{BB962C8B-B14F-4D97-AF65-F5344CB8AC3E}">
        <p14:creationId xmlns:p14="http://schemas.microsoft.com/office/powerpoint/2010/main" val="31455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81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989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gue RED">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gue YELLOW">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a:prstGeom prst="rect">
            <a:avLst/>
          </a:prstGeo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EC5A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9" name="Straight Connector 8">
            <a:extLst>
              <a:ext uri="{FF2B5EF4-FFF2-40B4-BE49-F238E27FC236}">
                <a16:creationId xmlns:a16="http://schemas.microsoft.com/office/drawing/2014/main" id="{D0CF7A6F-85A2-491B-91E3-D240F2BAF242}"/>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5894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090613"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12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9182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4838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04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28409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8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9053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17113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9333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924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tx1"/>
                    </a:gs>
                    <a:gs pos="0">
                      <a:schemeClr val="tx1"/>
                    </a:gs>
                  </a:gsLst>
                  <a:lin ang="5400000" scaled="1"/>
                </a:gradFill>
              </a:defRPr>
            </a:lvl1pPr>
          </a:lstStyle>
          <a:p>
            <a:pPr marL="0" lvl="0"/>
            <a:r>
              <a:rPr lang="en-US" dirty="0"/>
              <a:t>Speaker Name, Job Title</a:t>
            </a:r>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tx1">
                        <a:alpha val="50000"/>
                      </a:schemeClr>
                    </a:gs>
                    <a:gs pos="100000">
                      <a:schemeClr val="tx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 Placeholder 53"/>
          <p:cNvSpPr>
            <a:spLocks noGrp="1"/>
          </p:cNvSpPr>
          <p:nvPr>
            <p:ph type="body" sz="quarter" idx="12" hasCustomPrompt="1"/>
          </p:nvPr>
        </p:nvSpPr>
        <p:spPr>
          <a:xfrm>
            <a:off x="304800" y="998779"/>
            <a:ext cx="4775200" cy="579437"/>
          </a:xfrm>
        </p:spPr>
        <p:txBody>
          <a:bodyPr/>
          <a:lstStyle>
            <a:lvl1pPr>
              <a:buNone/>
              <a:defRPr sz="180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spTree>
    <p:extLst>
      <p:ext uri="{BB962C8B-B14F-4D97-AF65-F5344CB8AC3E}">
        <p14:creationId xmlns:p14="http://schemas.microsoft.com/office/powerpoint/2010/main" val="36646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030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0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34882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88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52956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37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4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24268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cxnSp>
        <p:nvCxnSpPr>
          <p:cNvPr id="5" name="Straight Connector 4"/>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9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0979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7983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180821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330966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5 Penultimate Slide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682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3922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p:nvSpPr>
        <p:spPr>
          <a:xfrm>
            <a:off x="-4637" y="6528816"/>
            <a:ext cx="12201273" cy="329184"/>
          </a:xfrm>
          <a:prstGeom prst="rect">
            <a:avLst/>
          </a:prstGeom>
          <a:solidFill>
            <a:srgbClr val="E1E1E1"/>
          </a:solidFill>
        </p:spPr>
        <p:txBody>
          <a:bodyPr vert="horz" wrap="square" lIns="502789"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a:solidFill>
                  <a:schemeClr val="tx1">
                    <a:lumMod val="50000"/>
                    <a:lumOff val="50000"/>
                  </a:schemeClr>
                </a:solidFill>
              </a:rPr>
              <a:t>© F5 Networks, Inc</a:t>
            </a:r>
          </a:p>
        </p:txBody>
      </p:sp>
      <p:sp>
        <p:nvSpPr>
          <p:cNvPr id="13" name="Slide Number Placeholder 23"/>
          <p:cNvSpPr txBox="1">
            <a:spLocks/>
          </p:cNvSpPr>
          <p:nvPr/>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122491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Header">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61074"/>
            <a:ext cx="9372600" cy="1371600"/>
          </a:xfrm>
        </p:spPr>
        <p:txBody>
          <a:bodyPr anchor="b" anchorCtr="0"/>
          <a:lstStyle>
            <a:lvl1pPr algn="ctr">
              <a:buFontTx/>
              <a:buNone/>
              <a:defRPr sz="6598" spc="-200" baseline="0"/>
            </a:lvl1pPr>
            <a:lvl2pPr>
              <a:buFontTx/>
              <a:buNone/>
              <a:defRPr/>
            </a:lvl2pPr>
            <a:lvl3pPr>
              <a:buFontTx/>
              <a:buNone/>
              <a:defRPr/>
            </a:lvl3pPr>
            <a:lvl4pPr>
              <a:buFontTx/>
              <a:buNone/>
              <a:defRPr/>
            </a:lvl4pPr>
            <a:lvl5pPr>
              <a:buFontTx/>
              <a:buNone/>
              <a:defRPr/>
            </a:lvl5pPr>
          </a:lstStyle>
          <a:p>
            <a:pPr lvl="0"/>
            <a:r>
              <a:rPr lang="en-US"/>
              <a:t>SECTION TITLE</a:t>
            </a:r>
          </a:p>
        </p:txBody>
      </p:sp>
    </p:spTree>
    <p:extLst>
      <p:ext uri="{BB962C8B-B14F-4D97-AF65-F5344CB8AC3E}">
        <p14:creationId xmlns:p14="http://schemas.microsoft.com/office/powerpoint/2010/main" val="3738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04801" y="1694066"/>
            <a:ext cx="11430000" cy="2142125"/>
          </a:xfrm>
          <a:noFill/>
        </p:spPr>
        <p:txBody>
          <a:bodyPr wrap="square" lIns="155448" tIns="155448" rIns="155448" bIns="155448" rtlCol="0" anchor="b" anchorCtr="0">
            <a:spAutoFit/>
          </a:bodyPr>
          <a:lstStyle>
            <a:lvl1pPr>
              <a:defRPr lang="en-US" sz="6598" b="1" spc="-200" dirty="0">
                <a:gradFill>
                  <a:gsLst>
                    <a:gs pos="0">
                      <a:schemeClr val="bg1"/>
                    </a:gs>
                    <a:gs pos="99000">
                      <a:schemeClr val="bg1"/>
                    </a:gs>
                  </a:gsLst>
                  <a:lin ang="5400000" scaled="1"/>
                </a:gra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black">
          <a:xfrm>
            <a:off x="304801" y="4894446"/>
            <a:ext cx="11430000" cy="701731"/>
          </a:xfrm>
          <a:noFill/>
        </p:spPr>
        <p:txBody>
          <a:bodyPr wrap="square" lIns="155448" tIns="155448" rIns="155448" bIns="155448" rtlCol="0">
            <a:spAutoFit/>
          </a:bodyPr>
          <a:lstStyle>
            <a:lvl1pPr marL="0" indent="0">
              <a:buFontTx/>
              <a:buNone/>
              <a:defRPr lang="en-US" sz="2799" b="0" spc="-50" baseline="0" dirty="0">
                <a:gradFill>
                  <a:gsLst>
                    <a:gs pos="0">
                      <a:schemeClr val="bg1"/>
                    </a:gs>
                    <a:gs pos="99000">
                      <a:schemeClr val="bg1"/>
                    </a:gs>
                  </a:gsLst>
                  <a:lin ang="5400000" scaled="1"/>
                </a:gradFill>
              </a:defRPr>
            </a:lvl1pPr>
          </a:lstStyle>
          <a:p>
            <a:pPr marL="0" lvl="0"/>
            <a:r>
              <a:rPr lang="en-US"/>
              <a:t>Speaker Name, Job Title</a:t>
            </a:r>
          </a:p>
        </p:txBody>
      </p:sp>
      <p:sp>
        <p:nvSpPr>
          <p:cNvPr id="12" name="Text Placeholder 11"/>
          <p:cNvSpPr>
            <a:spLocks noGrp="1"/>
          </p:cNvSpPr>
          <p:nvPr>
            <p:ph type="body" sz="quarter" idx="11" hasCustomPrompt="1"/>
          </p:nvPr>
        </p:nvSpPr>
        <p:spPr>
          <a:xfrm>
            <a:off x="304800" y="1014987"/>
            <a:ext cx="4762500" cy="590931"/>
          </a:xfrm>
          <a:noFill/>
        </p:spPr>
        <p:txBody>
          <a:bodyPr vert="horz" wrap="square" lIns="155448" tIns="155448" rIns="155448" bIns="155448" rtlCol="0">
            <a:spAutoFit/>
          </a:bodyPr>
          <a:lstStyle>
            <a:lvl1pPr>
              <a:buFontTx/>
              <a:buNone/>
              <a:defRPr lang="en-US" sz="1999" spc="-50" dirty="0">
                <a:gradFill>
                  <a:gsLst>
                    <a:gs pos="0">
                      <a:schemeClr val="bg1">
                        <a:alpha val="50000"/>
                      </a:schemeClr>
                    </a:gs>
                    <a:gs pos="99000">
                      <a:schemeClr val="bg1">
                        <a:alpha val="50000"/>
                      </a:schemeClr>
                    </a:gs>
                  </a:gsLst>
                  <a:lin ang="5400000" scaled="1"/>
                </a:gradFill>
              </a:defRPr>
            </a:lvl1pPr>
          </a:lstStyle>
          <a:p>
            <a:pPr marL="0" lvl="0" indent="0">
              <a:buNone/>
            </a:pPr>
            <a:r>
              <a:rPr lang="en-US"/>
              <a:t>Date</a:t>
            </a:r>
          </a:p>
        </p:txBody>
      </p:sp>
      <p:cxnSp>
        <p:nvCxnSpPr>
          <p:cNvPr id="8" name="Straight Connector 7"/>
          <p:cNvCxnSpPr/>
          <p:nvPr userDrawn="1"/>
        </p:nvCxnSpPr>
        <p:spPr>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4800" y="4514369"/>
            <a:ext cx="4114800" cy="590931"/>
          </a:xfrm>
          <a:prstGeom prst="rect">
            <a:avLst/>
          </a:prstGeom>
          <a:noFill/>
        </p:spPr>
        <p:txBody>
          <a:bodyPr wrap="square" lIns="155408" tIns="155408" rIns="155408" bIns="155408" rtlCol="0">
            <a:spAutoFit/>
          </a:bodyPr>
          <a:lstStyle/>
          <a:p>
            <a:r>
              <a:rPr lang="en-US" sz="1799" b="1" spc="-50" dirty="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spTree>
    <p:extLst>
      <p:ext uri="{BB962C8B-B14F-4D97-AF65-F5344CB8AC3E}">
        <p14:creationId xmlns:p14="http://schemas.microsoft.com/office/powerpoint/2010/main" val="31421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219200"/>
            <a:ext cx="11582400" cy="5181600"/>
          </a:xfrm>
        </p:spPr>
        <p:txBody>
          <a:bodyPr/>
          <a:lstStyle>
            <a:lvl1pPr marL="344385" indent="-344385">
              <a:buClr>
                <a:schemeClr val="accent5"/>
              </a:buClr>
              <a:tabLst/>
              <a:defRPr/>
            </a:lvl1pPr>
            <a:lvl2pPr marL="688768" indent="-226945">
              <a:buClr>
                <a:schemeClr val="accent5"/>
              </a:buClr>
              <a:tabLst/>
              <a:defRPr/>
            </a:lvl2pPr>
            <a:lvl3pPr marL="968084" indent="-172986">
              <a:buClr>
                <a:schemeClr val="accent5"/>
              </a:buClr>
              <a:tabLst/>
              <a:defRPr/>
            </a:lvl3pPr>
            <a:lvl4pPr marL="1204552" indent="-171399">
              <a:buClr>
                <a:schemeClr val="accent5"/>
              </a:buClr>
              <a:tabLst/>
              <a:defRPr/>
            </a:lvl4pPr>
            <a:lvl5pPr marL="1429909" indent="-171399">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8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76313"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5"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6"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75929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14016"/>
            <a:ext cx="9372600" cy="1371600"/>
          </a:xfrm>
        </p:spPr>
        <p:txBody>
          <a:bodyPr/>
          <a:lstStyle>
            <a:lvl1pPr algn="ctr">
              <a:buFontTx/>
              <a:buNone/>
              <a:defRPr sz="7998" spc="-200" baseline="0"/>
            </a:lvl1pPr>
            <a:lvl2pPr>
              <a:buFontTx/>
              <a:buNone/>
              <a:defRPr/>
            </a:lvl2pPr>
            <a:lvl3pPr>
              <a:buFontTx/>
              <a:buNone/>
              <a:defRPr/>
            </a:lvl3pPr>
            <a:lvl4pPr>
              <a:buFontTx/>
              <a:buNone/>
              <a:defRPr/>
            </a:lvl4pPr>
            <a:lvl5pPr>
              <a:buFontTx/>
              <a:buNone/>
              <a:defRPr/>
            </a:lvl5pPr>
          </a:lstStyle>
          <a:p>
            <a:pPr lvl="0"/>
            <a:r>
              <a:rPr lang="en-US"/>
              <a:t>Thank You</a:t>
            </a:r>
          </a:p>
        </p:txBody>
      </p:sp>
    </p:spTree>
    <p:extLst>
      <p:ext uri="{BB962C8B-B14F-4D97-AF65-F5344CB8AC3E}">
        <p14:creationId xmlns:p14="http://schemas.microsoft.com/office/powerpoint/2010/main" val="6535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0237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5 End Slide (dark)">
    <p:bg>
      <p:bgPr>
        <a:solidFill>
          <a:schemeClr val="tx2"/>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grpSp>
        <p:nvGrpSpPr>
          <p:cNvPr id="17" name="Group 16"/>
          <p:cNvGrpSpPr/>
          <p:nvPr userDrawn="1"/>
        </p:nvGrpSpPr>
        <p:grpSpPr bwMode="gray">
          <a:xfrm>
            <a:off x="4629084" y="1364343"/>
            <a:ext cx="2929156" cy="2929160"/>
            <a:chOff x="4864938" y="1600200"/>
            <a:chExt cx="2457445" cy="2457446"/>
          </a:xfrm>
        </p:grpSpPr>
        <p:sp>
          <p:nvSpPr>
            <p:cNvPr id="12" name="Rectangle 11"/>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grpSp>
        <p:nvGrpSpPr>
          <p:cNvPr id="11" name="Group 10"/>
          <p:cNvGrpSpPr/>
          <p:nvPr userDrawn="1"/>
        </p:nvGrpSpPr>
        <p:grpSpPr>
          <a:xfrm>
            <a:off x="3488752" y="4810289"/>
            <a:ext cx="5214498" cy="201947"/>
            <a:chOff x="-93663" y="3189288"/>
            <a:chExt cx="12379326" cy="479426"/>
          </a:xfrm>
          <a:solidFill>
            <a:schemeClr val="bg1"/>
          </a:solidFill>
        </p:grpSpPr>
        <p:sp>
          <p:nvSpPr>
            <p:cNvPr id="16" name="Freeform 86"/>
            <p:cNvSpPr>
              <a:spLocks/>
            </p:cNvSpPr>
            <p:nvPr userDrawn="1"/>
          </p:nvSpPr>
          <p:spPr bwMode="auto">
            <a:xfrm>
              <a:off x="-93663" y="3189288"/>
              <a:ext cx="304800" cy="479425"/>
            </a:xfrm>
            <a:custGeom>
              <a:avLst/>
              <a:gdLst>
                <a:gd name="T0" fmla="*/ 61 w 81"/>
                <a:gd name="T1" fmla="*/ 40 h 125"/>
                <a:gd name="T2" fmla="*/ 41 w 81"/>
                <a:gd name="T3" fmla="*/ 17 h 125"/>
                <a:gd name="T4" fmla="*/ 24 w 81"/>
                <a:gd name="T5" fmla="*/ 32 h 125"/>
                <a:gd name="T6" fmla="*/ 44 w 81"/>
                <a:gd name="T7" fmla="*/ 51 h 125"/>
                <a:gd name="T8" fmla="*/ 81 w 81"/>
                <a:gd name="T9" fmla="*/ 87 h 125"/>
                <a:gd name="T10" fmla="*/ 41 w 81"/>
                <a:gd name="T11" fmla="*/ 125 h 125"/>
                <a:gd name="T12" fmla="*/ 0 w 81"/>
                <a:gd name="T13" fmla="*/ 87 h 125"/>
                <a:gd name="T14" fmla="*/ 20 w 81"/>
                <a:gd name="T15" fmla="*/ 84 h 125"/>
                <a:gd name="T16" fmla="*/ 42 w 81"/>
                <a:gd name="T17" fmla="*/ 108 h 125"/>
                <a:gd name="T18" fmla="*/ 61 w 81"/>
                <a:gd name="T19" fmla="*/ 91 h 125"/>
                <a:gd name="T20" fmla="*/ 39 w 81"/>
                <a:gd name="T21" fmla="*/ 70 h 125"/>
                <a:gd name="T22" fmla="*/ 3 w 81"/>
                <a:gd name="T23" fmla="*/ 35 h 125"/>
                <a:gd name="T24" fmla="*/ 42 w 81"/>
                <a:gd name="T25" fmla="*/ 0 h 125"/>
                <a:gd name="T26" fmla="*/ 80 w 81"/>
                <a:gd name="T27" fmla="*/ 36 h 125"/>
                <a:gd name="T28" fmla="*/ 61 w 81"/>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25">
                  <a:moveTo>
                    <a:pt x="61" y="40"/>
                  </a:moveTo>
                  <a:cubicBezTo>
                    <a:pt x="59" y="24"/>
                    <a:pt x="53" y="17"/>
                    <a:pt x="41" y="17"/>
                  </a:cubicBezTo>
                  <a:cubicBezTo>
                    <a:pt x="30" y="17"/>
                    <a:pt x="24" y="23"/>
                    <a:pt x="24" y="32"/>
                  </a:cubicBezTo>
                  <a:cubicBezTo>
                    <a:pt x="24" y="44"/>
                    <a:pt x="33" y="48"/>
                    <a:pt x="44" y="51"/>
                  </a:cubicBezTo>
                  <a:cubicBezTo>
                    <a:pt x="61" y="57"/>
                    <a:pt x="81" y="61"/>
                    <a:pt x="81" y="87"/>
                  </a:cubicBezTo>
                  <a:cubicBezTo>
                    <a:pt x="81" y="112"/>
                    <a:pt x="64" y="125"/>
                    <a:pt x="41" y="125"/>
                  </a:cubicBezTo>
                  <a:cubicBezTo>
                    <a:pt x="16" y="125"/>
                    <a:pt x="2" y="113"/>
                    <a:pt x="0" y="87"/>
                  </a:cubicBezTo>
                  <a:cubicBezTo>
                    <a:pt x="20" y="84"/>
                    <a:pt x="20" y="84"/>
                    <a:pt x="20" y="84"/>
                  </a:cubicBezTo>
                  <a:cubicBezTo>
                    <a:pt x="22" y="100"/>
                    <a:pt x="26" y="108"/>
                    <a:pt x="42" y="108"/>
                  </a:cubicBezTo>
                  <a:cubicBezTo>
                    <a:pt x="54" y="108"/>
                    <a:pt x="61" y="102"/>
                    <a:pt x="61" y="91"/>
                  </a:cubicBezTo>
                  <a:cubicBezTo>
                    <a:pt x="61" y="78"/>
                    <a:pt x="50" y="74"/>
                    <a:pt x="39" y="70"/>
                  </a:cubicBezTo>
                  <a:cubicBezTo>
                    <a:pt x="22" y="65"/>
                    <a:pt x="3" y="61"/>
                    <a:pt x="3" y="35"/>
                  </a:cubicBezTo>
                  <a:cubicBezTo>
                    <a:pt x="3" y="13"/>
                    <a:pt x="20" y="0"/>
                    <a:pt x="42" y="0"/>
                  </a:cubicBezTo>
                  <a:cubicBezTo>
                    <a:pt x="65" y="0"/>
                    <a:pt x="78" y="13"/>
                    <a:pt x="80" y="36"/>
                  </a:cubicBezTo>
                  <a:lnTo>
                    <a:pt x="61"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8" name="Freeform 87"/>
            <p:cNvSpPr>
              <a:spLocks noEditPoints="1"/>
            </p:cNvSpPr>
            <p:nvPr userDrawn="1"/>
          </p:nvSpPr>
          <p:spPr bwMode="auto">
            <a:xfrm>
              <a:off x="312737" y="3189288"/>
              <a:ext cx="336550" cy="479425"/>
            </a:xfrm>
            <a:custGeom>
              <a:avLst/>
              <a:gdLst>
                <a:gd name="T0" fmla="*/ 0 w 90"/>
                <a:gd name="T1" fmla="*/ 63 h 125"/>
                <a:gd name="T2" fmla="*/ 47 w 90"/>
                <a:gd name="T3" fmla="*/ 0 h 125"/>
                <a:gd name="T4" fmla="*/ 90 w 90"/>
                <a:gd name="T5" fmla="*/ 61 h 125"/>
                <a:gd name="T6" fmla="*/ 44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7" y="0"/>
                    <a:pt x="90" y="22"/>
                    <a:pt x="90" y="61"/>
                  </a:cubicBezTo>
                  <a:cubicBezTo>
                    <a:pt x="90" y="102"/>
                    <a:pt x="76" y="125"/>
                    <a:pt x="44" y="125"/>
                  </a:cubicBezTo>
                  <a:cubicBezTo>
                    <a:pt x="13" y="125"/>
                    <a:pt x="0" y="103"/>
                    <a:pt x="0" y="63"/>
                  </a:cubicBezTo>
                  <a:close/>
                  <a:moveTo>
                    <a:pt x="69" y="62"/>
                  </a:moveTo>
                  <a:cubicBezTo>
                    <a:pt x="69" y="32"/>
                    <a:pt x="63" y="17"/>
                    <a:pt x="46" y="17"/>
                  </a:cubicBezTo>
                  <a:cubicBezTo>
                    <a:pt x="29" y="17"/>
                    <a:pt x="21" y="32"/>
                    <a:pt x="21" y="62"/>
                  </a:cubicBezTo>
                  <a:cubicBezTo>
                    <a:pt x="21" y="93"/>
                    <a:pt x="27" y="108"/>
                    <a:pt x="45" y="108"/>
                  </a:cubicBezTo>
                  <a:cubicBezTo>
                    <a:pt x="62"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9" name="Freeform 88"/>
            <p:cNvSpPr>
              <a:spLocks/>
            </p:cNvSpPr>
            <p:nvPr userDrawn="1"/>
          </p:nvSpPr>
          <p:spPr bwMode="auto">
            <a:xfrm>
              <a:off x="769937" y="3200401"/>
              <a:ext cx="233363" cy="461963"/>
            </a:xfrm>
            <a:custGeom>
              <a:avLst/>
              <a:gdLst>
                <a:gd name="T0" fmla="*/ 47 w 147"/>
                <a:gd name="T1" fmla="*/ 249 h 291"/>
                <a:gd name="T2" fmla="*/ 147 w 147"/>
                <a:gd name="T3" fmla="*/ 249 h 291"/>
                <a:gd name="T4" fmla="*/ 147 w 147"/>
                <a:gd name="T5" fmla="*/ 291 h 291"/>
                <a:gd name="T6" fmla="*/ 0 w 147"/>
                <a:gd name="T7" fmla="*/ 291 h 291"/>
                <a:gd name="T8" fmla="*/ 0 w 147"/>
                <a:gd name="T9" fmla="*/ 0 h 291"/>
                <a:gd name="T10" fmla="*/ 47 w 147"/>
                <a:gd name="T11" fmla="*/ 0 h 291"/>
                <a:gd name="T12" fmla="*/ 47 w 147"/>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7" h="291">
                  <a:moveTo>
                    <a:pt x="47" y="249"/>
                  </a:moveTo>
                  <a:lnTo>
                    <a:pt x="147" y="249"/>
                  </a:lnTo>
                  <a:lnTo>
                    <a:pt x="147" y="291"/>
                  </a:lnTo>
                  <a:lnTo>
                    <a:pt x="0" y="291"/>
                  </a:lnTo>
                  <a:lnTo>
                    <a:pt x="0" y="0"/>
                  </a:lnTo>
                  <a:lnTo>
                    <a:pt x="47" y="0"/>
                  </a:lnTo>
                  <a:lnTo>
                    <a:pt x="47"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0" name="Freeform 89"/>
            <p:cNvSpPr>
              <a:spLocks/>
            </p:cNvSpPr>
            <p:nvPr userDrawn="1"/>
          </p:nvSpPr>
          <p:spPr bwMode="auto">
            <a:xfrm>
              <a:off x="1103312" y="3200401"/>
              <a:ext cx="312738" cy="468313"/>
            </a:xfrm>
            <a:custGeom>
              <a:avLst/>
              <a:gdLst>
                <a:gd name="T0" fmla="*/ 63 w 83"/>
                <a:gd name="T1" fmla="*/ 0 h 122"/>
                <a:gd name="T2" fmla="*/ 83 w 83"/>
                <a:gd name="T3" fmla="*/ 0 h 122"/>
                <a:gd name="T4" fmla="*/ 83 w 83"/>
                <a:gd name="T5" fmla="*/ 78 h 122"/>
                <a:gd name="T6" fmla="*/ 41 w 83"/>
                <a:gd name="T7" fmla="*/ 122 h 122"/>
                <a:gd name="T8" fmla="*/ 0 w 83"/>
                <a:gd name="T9" fmla="*/ 78 h 122"/>
                <a:gd name="T10" fmla="*/ 0 w 83"/>
                <a:gd name="T11" fmla="*/ 0 h 122"/>
                <a:gd name="T12" fmla="*/ 20 w 83"/>
                <a:gd name="T13" fmla="*/ 0 h 122"/>
                <a:gd name="T14" fmla="*/ 20 w 83"/>
                <a:gd name="T15" fmla="*/ 73 h 122"/>
                <a:gd name="T16" fmla="*/ 42 w 83"/>
                <a:gd name="T17" fmla="*/ 105 h 122"/>
                <a:gd name="T18" fmla="*/ 63 w 83"/>
                <a:gd name="T19" fmla="*/ 73 h 122"/>
                <a:gd name="T20" fmla="*/ 63 w 8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22">
                  <a:moveTo>
                    <a:pt x="63" y="0"/>
                  </a:moveTo>
                  <a:cubicBezTo>
                    <a:pt x="83" y="0"/>
                    <a:pt x="83" y="0"/>
                    <a:pt x="83" y="0"/>
                  </a:cubicBezTo>
                  <a:cubicBezTo>
                    <a:pt x="83" y="78"/>
                    <a:pt x="83" y="78"/>
                    <a:pt x="83" y="78"/>
                  </a:cubicBezTo>
                  <a:cubicBezTo>
                    <a:pt x="83" y="106"/>
                    <a:pt x="70" y="122"/>
                    <a:pt x="41" y="122"/>
                  </a:cubicBezTo>
                  <a:cubicBezTo>
                    <a:pt x="10" y="122"/>
                    <a:pt x="0" y="105"/>
                    <a:pt x="0" y="78"/>
                  </a:cubicBezTo>
                  <a:cubicBezTo>
                    <a:pt x="0" y="0"/>
                    <a:pt x="0" y="0"/>
                    <a:pt x="0" y="0"/>
                  </a:cubicBezTo>
                  <a:cubicBezTo>
                    <a:pt x="20" y="0"/>
                    <a:pt x="20" y="0"/>
                    <a:pt x="20" y="0"/>
                  </a:cubicBezTo>
                  <a:cubicBezTo>
                    <a:pt x="20" y="73"/>
                    <a:pt x="20" y="73"/>
                    <a:pt x="20" y="73"/>
                  </a:cubicBezTo>
                  <a:cubicBezTo>
                    <a:pt x="20" y="95"/>
                    <a:pt x="25" y="105"/>
                    <a:pt x="42" y="105"/>
                  </a:cubicBezTo>
                  <a:cubicBezTo>
                    <a:pt x="58" y="105"/>
                    <a:pt x="63" y="96"/>
                    <a:pt x="63" y="73"/>
                  </a:cubicBezTo>
                  <a:lnTo>
                    <a:pt x="6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1" name="Freeform 90"/>
            <p:cNvSpPr>
              <a:spLocks/>
            </p:cNvSpPr>
            <p:nvPr userDrawn="1"/>
          </p:nvSpPr>
          <p:spPr bwMode="auto">
            <a:xfrm>
              <a:off x="1512887"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3 w 194"/>
                <a:gd name="T11" fmla="*/ 39 h 291"/>
                <a:gd name="T12" fmla="*/ 123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3" y="39"/>
                  </a:lnTo>
                  <a:lnTo>
                    <a:pt x="123" y="291"/>
                  </a:lnTo>
                  <a:lnTo>
                    <a:pt x="73" y="291"/>
                  </a:lnTo>
                  <a:lnTo>
                    <a:pt x="73"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2" name="Freeform 91"/>
            <p:cNvSpPr>
              <a:spLocks/>
            </p:cNvSpPr>
            <p:nvPr userDrawn="1"/>
          </p:nvSpPr>
          <p:spPr bwMode="auto">
            <a:xfrm>
              <a:off x="19145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3" name="Freeform 92"/>
            <p:cNvSpPr>
              <a:spLocks noEditPoints="1"/>
            </p:cNvSpPr>
            <p:nvPr userDrawn="1"/>
          </p:nvSpPr>
          <p:spPr bwMode="auto">
            <a:xfrm>
              <a:off x="2166937" y="3189288"/>
              <a:ext cx="336550"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5" y="108"/>
                  </a:cubicBezTo>
                  <a:cubicBezTo>
                    <a:pt x="63"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4" name="Freeform 93"/>
            <p:cNvSpPr>
              <a:spLocks/>
            </p:cNvSpPr>
            <p:nvPr userDrawn="1"/>
          </p:nvSpPr>
          <p:spPr bwMode="auto">
            <a:xfrm>
              <a:off x="2624137" y="3200401"/>
              <a:ext cx="319088" cy="461963"/>
            </a:xfrm>
            <a:custGeom>
              <a:avLst/>
              <a:gdLst>
                <a:gd name="T0" fmla="*/ 147 w 201"/>
                <a:gd name="T1" fmla="*/ 291 h 291"/>
                <a:gd name="T2" fmla="*/ 45 w 201"/>
                <a:gd name="T3" fmla="*/ 73 h 291"/>
                <a:gd name="T4" fmla="*/ 45 w 201"/>
                <a:gd name="T5" fmla="*/ 73 h 291"/>
                <a:gd name="T6" fmla="*/ 45 w 201"/>
                <a:gd name="T7" fmla="*/ 291 h 291"/>
                <a:gd name="T8" fmla="*/ 0 w 201"/>
                <a:gd name="T9" fmla="*/ 291 h 291"/>
                <a:gd name="T10" fmla="*/ 0 w 201"/>
                <a:gd name="T11" fmla="*/ 0 h 291"/>
                <a:gd name="T12" fmla="*/ 59 w 201"/>
                <a:gd name="T13" fmla="*/ 0 h 291"/>
                <a:gd name="T14" fmla="*/ 156 w 201"/>
                <a:gd name="T15" fmla="*/ 216 h 291"/>
                <a:gd name="T16" fmla="*/ 156 w 201"/>
                <a:gd name="T17" fmla="*/ 216 h 291"/>
                <a:gd name="T18" fmla="*/ 156 w 201"/>
                <a:gd name="T19" fmla="*/ 0 h 291"/>
                <a:gd name="T20" fmla="*/ 201 w 201"/>
                <a:gd name="T21" fmla="*/ 0 h 291"/>
                <a:gd name="T22" fmla="*/ 201 w 201"/>
                <a:gd name="T23" fmla="*/ 291 h 291"/>
                <a:gd name="T24" fmla="*/ 147 w 201"/>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91">
                  <a:moveTo>
                    <a:pt x="147" y="291"/>
                  </a:moveTo>
                  <a:lnTo>
                    <a:pt x="45" y="73"/>
                  </a:lnTo>
                  <a:lnTo>
                    <a:pt x="45" y="73"/>
                  </a:lnTo>
                  <a:lnTo>
                    <a:pt x="45" y="291"/>
                  </a:lnTo>
                  <a:lnTo>
                    <a:pt x="0" y="291"/>
                  </a:lnTo>
                  <a:lnTo>
                    <a:pt x="0" y="0"/>
                  </a:lnTo>
                  <a:lnTo>
                    <a:pt x="59" y="0"/>
                  </a:lnTo>
                  <a:lnTo>
                    <a:pt x="156" y="216"/>
                  </a:lnTo>
                  <a:lnTo>
                    <a:pt x="156" y="216"/>
                  </a:lnTo>
                  <a:lnTo>
                    <a:pt x="156" y="0"/>
                  </a:lnTo>
                  <a:lnTo>
                    <a:pt x="201" y="0"/>
                  </a:lnTo>
                  <a:lnTo>
                    <a:pt x="201" y="291"/>
                  </a:lnTo>
                  <a:lnTo>
                    <a:pt x="147"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5" name="Freeform 94"/>
            <p:cNvSpPr>
              <a:spLocks/>
            </p:cNvSpPr>
            <p:nvPr userDrawn="1"/>
          </p:nvSpPr>
          <p:spPr bwMode="auto">
            <a:xfrm>
              <a:off x="3048000" y="3189288"/>
              <a:ext cx="307975" cy="479425"/>
            </a:xfrm>
            <a:custGeom>
              <a:avLst/>
              <a:gdLst>
                <a:gd name="T0" fmla="*/ 61 w 82"/>
                <a:gd name="T1" fmla="*/ 40 h 125"/>
                <a:gd name="T2" fmla="*/ 42 w 82"/>
                <a:gd name="T3" fmla="*/ 17 h 125"/>
                <a:gd name="T4" fmla="*/ 25 w 82"/>
                <a:gd name="T5" fmla="*/ 32 h 125"/>
                <a:gd name="T6" fmla="*/ 45 w 82"/>
                <a:gd name="T7" fmla="*/ 51 h 125"/>
                <a:gd name="T8" fmla="*/ 82 w 82"/>
                <a:gd name="T9" fmla="*/ 87 h 125"/>
                <a:gd name="T10" fmla="*/ 42 w 82"/>
                <a:gd name="T11" fmla="*/ 125 h 125"/>
                <a:gd name="T12" fmla="*/ 0 w 82"/>
                <a:gd name="T13" fmla="*/ 87 h 125"/>
                <a:gd name="T14" fmla="*/ 21 w 82"/>
                <a:gd name="T15" fmla="*/ 84 h 125"/>
                <a:gd name="T16" fmla="*/ 43 w 82"/>
                <a:gd name="T17" fmla="*/ 108 h 125"/>
                <a:gd name="T18" fmla="*/ 62 w 82"/>
                <a:gd name="T19" fmla="*/ 91 h 125"/>
                <a:gd name="T20" fmla="*/ 39 w 82"/>
                <a:gd name="T21" fmla="*/ 70 h 125"/>
                <a:gd name="T22" fmla="*/ 4 w 82"/>
                <a:gd name="T23" fmla="*/ 35 h 125"/>
                <a:gd name="T24" fmla="*/ 43 w 82"/>
                <a:gd name="T25" fmla="*/ 0 h 125"/>
                <a:gd name="T26" fmla="*/ 81 w 82"/>
                <a:gd name="T27" fmla="*/ 36 h 125"/>
                <a:gd name="T28" fmla="*/ 61 w 82"/>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25">
                  <a:moveTo>
                    <a:pt x="61" y="40"/>
                  </a:moveTo>
                  <a:cubicBezTo>
                    <a:pt x="60" y="24"/>
                    <a:pt x="54" y="17"/>
                    <a:pt x="42" y="17"/>
                  </a:cubicBezTo>
                  <a:cubicBezTo>
                    <a:pt x="31" y="17"/>
                    <a:pt x="25" y="23"/>
                    <a:pt x="25" y="32"/>
                  </a:cubicBezTo>
                  <a:cubicBezTo>
                    <a:pt x="25" y="44"/>
                    <a:pt x="34" y="48"/>
                    <a:pt x="45" y="51"/>
                  </a:cubicBezTo>
                  <a:cubicBezTo>
                    <a:pt x="61" y="57"/>
                    <a:pt x="82" y="61"/>
                    <a:pt x="82" y="87"/>
                  </a:cubicBezTo>
                  <a:cubicBezTo>
                    <a:pt x="82" y="112"/>
                    <a:pt x="65" y="125"/>
                    <a:pt x="42" y="125"/>
                  </a:cubicBezTo>
                  <a:cubicBezTo>
                    <a:pt x="16" y="125"/>
                    <a:pt x="3" y="113"/>
                    <a:pt x="0" y="87"/>
                  </a:cubicBezTo>
                  <a:cubicBezTo>
                    <a:pt x="21" y="84"/>
                    <a:pt x="21" y="84"/>
                    <a:pt x="21" y="84"/>
                  </a:cubicBezTo>
                  <a:cubicBezTo>
                    <a:pt x="22" y="100"/>
                    <a:pt x="27" y="108"/>
                    <a:pt x="43" y="108"/>
                  </a:cubicBezTo>
                  <a:cubicBezTo>
                    <a:pt x="55" y="108"/>
                    <a:pt x="62" y="102"/>
                    <a:pt x="62" y="91"/>
                  </a:cubicBezTo>
                  <a:cubicBezTo>
                    <a:pt x="62" y="78"/>
                    <a:pt x="51" y="74"/>
                    <a:pt x="39" y="70"/>
                  </a:cubicBezTo>
                  <a:cubicBezTo>
                    <a:pt x="23" y="65"/>
                    <a:pt x="4" y="61"/>
                    <a:pt x="4" y="35"/>
                  </a:cubicBezTo>
                  <a:cubicBezTo>
                    <a:pt x="4" y="13"/>
                    <a:pt x="20" y="0"/>
                    <a:pt x="43" y="0"/>
                  </a:cubicBezTo>
                  <a:cubicBezTo>
                    <a:pt x="66" y="0"/>
                    <a:pt x="79" y="13"/>
                    <a:pt x="81" y="36"/>
                  </a:cubicBezTo>
                  <a:lnTo>
                    <a:pt x="61"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6" name="Freeform 95"/>
            <p:cNvSpPr>
              <a:spLocks/>
            </p:cNvSpPr>
            <p:nvPr userDrawn="1"/>
          </p:nvSpPr>
          <p:spPr bwMode="auto">
            <a:xfrm>
              <a:off x="3595687" y="3200401"/>
              <a:ext cx="241300" cy="461963"/>
            </a:xfrm>
            <a:custGeom>
              <a:avLst/>
              <a:gdLst>
                <a:gd name="T0" fmla="*/ 140 w 152"/>
                <a:gd name="T1" fmla="*/ 165 h 291"/>
                <a:gd name="T2" fmla="*/ 50 w 152"/>
                <a:gd name="T3" fmla="*/ 165 h 291"/>
                <a:gd name="T4" fmla="*/ 50 w 152"/>
                <a:gd name="T5" fmla="*/ 291 h 291"/>
                <a:gd name="T6" fmla="*/ 0 w 152"/>
                <a:gd name="T7" fmla="*/ 291 h 291"/>
                <a:gd name="T8" fmla="*/ 0 w 152"/>
                <a:gd name="T9" fmla="*/ 0 h 291"/>
                <a:gd name="T10" fmla="*/ 152 w 152"/>
                <a:gd name="T11" fmla="*/ 0 h 291"/>
                <a:gd name="T12" fmla="*/ 152 w 152"/>
                <a:gd name="T13" fmla="*/ 39 h 291"/>
                <a:gd name="T14" fmla="*/ 50 w 152"/>
                <a:gd name="T15" fmla="*/ 39 h 291"/>
                <a:gd name="T16" fmla="*/ 50 w 152"/>
                <a:gd name="T17" fmla="*/ 126 h 291"/>
                <a:gd name="T18" fmla="*/ 140 w 152"/>
                <a:gd name="T19" fmla="*/ 126 h 291"/>
                <a:gd name="T20" fmla="*/ 140 w 152"/>
                <a:gd name="T21" fmla="*/ 1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291">
                  <a:moveTo>
                    <a:pt x="140" y="165"/>
                  </a:moveTo>
                  <a:lnTo>
                    <a:pt x="50" y="165"/>
                  </a:lnTo>
                  <a:lnTo>
                    <a:pt x="50" y="291"/>
                  </a:lnTo>
                  <a:lnTo>
                    <a:pt x="0" y="291"/>
                  </a:lnTo>
                  <a:lnTo>
                    <a:pt x="0" y="0"/>
                  </a:lnTo>
                  <a:lnTo>
                    <a:pt x="152" y="0"/>
                  </a:lnTo>
                  <a:lnTo>
                    <a:pt x="152" y="39"/>
                  </a:lnTo>
                  <a:lnTo>
                    <a:pt x="50" y="39"/>
                  </a:lnTo>
                  <a:lnTo>
                    <a:pt x="50" y="126"/>
                  </a:lnTo>
                  <a:lnTo>
                    <a:pt x="140" y="126"/>
                  </a:lnTo>
                  <a:lnTo>
                    <a:pt x="140"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7" name="Freeform 96"/>
            <p:cNvSpPr>
              <a:spLocks noEditPoints="1"/>
            </p:cNvSpPr>
            <p:nvPr userDrawn="1"/>
          </p:nvSpPr>
          <p:spPr bwMode="auto">
            <a:xfrm>
              <a:off x="3922712"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6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6" y="108"/>
                  </a:cubicBezTo>
                  <a:cubicBezTo>
                    <a:pt x="63"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8" name="Freeform 97"/>
            <p:cNvSpPr>
              <a:spLocks noEditPoints="1"/>
            </p:cNvSpPr>
            <p:nvPr userDrawn="1"/>
          </p:nvSpPr>
          <p:spPr bwMode="auto">
            <a:xfrm>
              <a:off x="4379912" y="3200401"/>
              <a:ext cx="301625"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9" name="Freeform 98"/>
            <p:cNvSpPr>
              <a:spLocks noEditPoints="1"/>
            </p:cNvSpPr>
            <p:nvPr userDrawn="1"/>
          </p:nvSpPr>
          <p:spPr bwMode="auto">
            <a:xfrm>
              <a:off x="4868862" y="3200401"/>
              <a:ext cx="374650" cy="461963"/>
            </a:xfrm>
            <a:custGeom>
              <a:avLst/>
              <a:gdLst>
                <a:gd name="T0" fmla="*/ 149 w 236"/>
                <a:gd name="T1" fmla="*/ 0 h 291"/>
                <a:gd name="T2" fmla="*/ 236 w 236"/>
                <a:gd name="T3" fmla="*/ 291 h 291"/>
                <a:gd name="T4" fmla="*/ 187 w 236"/>
                <a:gd name="T5" fmla="*/ 291 h 291"/>
                <a:gd name="T6" fmla="*/ 165 w 236"/>
                <a:gd name="T7" fmla="*/ 216 h 291"/>
                <a:gd name="T8" fmla="*/ 71 w 236"/>
                <a:gd name="T9" fmla="*/ 216 h 291"/>
                <a:gd name="T10" fmla="*/ 49 w 236"/>
                <a:gd name="T11" fmla="*/ 291 h 291"/>
                <a:gd name="T12" fmla="*/ 0 w 236"/>
                <a:gd name="T13" fmla="*/ 291 h 291"/>
                <a:gd name="T14" fmla="*/ 87 w 236"/>
                <a:gd name="T15" fmla="*/ 0 h 291"/>
                <a:gd name="T16" fmla="*/ 149 w 236"/>
                <a:gd name="T17" fmla="*/ 0 h 291"/>
                <a:gd name="T18" fmla="*/ 118 w 236"/>
                <a:gd name="T19" fmla="*/ 46 h 291"/>
                <a:gd name="T20" fmla="*/ 116 w 236"/>
                <a:gd name="T21" fmla="*/ 46 h 291"/>
                <a:gd name="T22" fmla="*/ 80 w 236"/>
                <a:gd name="T23" fmla="*/ 177 h 291"/>
                <a:gd name="T24" fmla="*/ 156 w 236"/>
                <a:gd name="T25" fmla="*/ 177 h 291"/>
                <a:gd name="T26" fmla="*/ 118 w 236"/>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91">
                  <a:moveTo>
                    <a:pt x="149" y="0"/>
                  </a:moveTo>
                  <a:lnTo>
                    <a:pt x="236" y="291"/>
                  </a:lnTo>
                  <a:lnTo>
                    <a:pt x="187" y="291"/>
                  </a:lnTo>
                  <a:lnTo>
                    <a:pt x="165" y="216"/>
                  </a:lnTo>
                  <a:lnTo>
                    <a:pt x="71" y="216"/>
                  </a:lnTo>
                  <a:lnTo>
                    <a:pt x="49" y="291"/>
                  </a:lnTo>
                  <a:lnTo>
                    <a:pt x="0" y="291"/>
                  </a:lnTo>
                  <a:lnTo>
                    <a:pt x="87" y="0"/>
                  </a:lnTo>
                  <a:lnTo>
                    <a:pt x="149" y="0"/>
                  </a:lnTo>
                  <a:close/>
                  <a:moveTo>
                    <a:pt x="118" y="46"/>
                  </a:moveTo>
                  <a:lnTo>
                    <a:pt x="116" y="46"/>
                  </a:lnTo>
                  <a:lnTo>
                    <a:pt x="80" y="177"/>
                  </a:lnTo>
                  <a:lnTo>
                    <a:pt x="156" y="177"/>
                  </a:lnTo>
                  <a:lnTo>
                    <a:pt x="118"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0" name="Freeform 99"/>
            <p:cNvSpPr>
              <a:spLocks/>
            </p:cNvSpPr>
            <p:nvPr userDrawn="1"/>
          </p:nvSpPr>
          <p:spPr bwMode="auto">
            <a:xfrm>
              <a:off x="5345112" y="3200401"/>
              <a:ext cx="315913" cy="461963"/>
            </a:xfrm>
            <a:custGeom>
              <a:avLst/>
              <a:gdLst>
                <a:gd name="T0" fmla="*/ 144 w 199"/>
                <a:gd name="T1" fmla="*/ 291 h 291"/>
                <a:gd name="T2" fmla="*/ 45 w 199"/>
                <a:gd name="T3" fmla="*/ 73 h 291"/>
                <a:gd name="T4" fmla="*/ 45 w 199"/>
                <a:gd name="T5" fmla="*/ 73 h 291"/>
                <a:gd name="T6" fmla="*/ 45 w 199"/>
                <a:gd name="T7" fmla="*/ 291 h 291"/>
                <a:gd name="T8" fmla="*/ 0 w 199"/>
                <a:gd name="T9" fmla="*/ 291 h 291"/>
                <a:gd name="T10" fmla="*/ 0 w 199"/>
                <a:gd name="T11" fmla="*/ 0 h 291"/>
                <a:gd name="T12" fmla="*/ 59 w 199"/>
                <a:gd name="T13" fmla="*/ 0 h 291"/>
                <a:gd name="T14" fmla="*/ 154 w 199"/>
                <a:gd name="T15" fmla="*/ 216 h 291"/>
                <a:gd name="T16" fmla="*/ 156 w 199"/>
                <a:gd name="T17" fmla="*/ 216 h 291"/>
                <a:gd name="T18" fmla="*/ 156 w 199"/>
                <a:gd name="T19" fmla="*/ 0 h 291"/>
                <a:gd name="T20" fmla="*/ 199 w 199"/>
                <a:gd name="T21" fmla="*/ 0 h 291"/>
                <a:gd name="T22" fmla="*/ 199 w 199"/>
                <a:gd name="T23" fmla="*/ 291 h 291"/>
                <a:gd name="T24" fmla="*/ 144 w 199"/>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91">
                  <a:moveTo>
                    <a:pt x="144" y="291"/>
                  </a:moveTo>
                  <a:lnTo>
                    <a:pt x="45" y="73"/>
                  </a:lnTo>
                  <a:lnTo>
                    <a:pt x="45" y="73"/>
                  </a:lnTo>
                  <a:lnTo>
                    <a:pt x="45" y="291"/>
                  </a:lnTo>
                  <a:lnTo>
                    <a:pt x="0" y="291"/>
                  </a:lnTo>
                  <a:lnTo>
                    <a:pt x="0" y="0"/>
                  </a:lnTo>
                  <a:lnTo>
                    <a:pt x="59" y="0"/>
                  </a:lnTo>
                  <a:lnTo>
                    <a:pt x="154" y="216"/>
                  </a:lnTo>
                  <a:lnTo>
                    <a:pt x="156" y="216"/>
                  </a:lnTo>
                  <a:lnTo>
                    <a:pt x="156" y="0"/>
                  </a:lnTo>
                  <a:lnTo>
                    <a:pt x="199" y="0"/>
                  </a:lnTo>
                  <a:lnTo>
                    <a:pt x="199" y="291"/>
                  </a:lnTo>
                  <a:lnTo>
                    <a:pt x="144"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1" name="Freeform 100"/>
            <p:cNvSpPr>
              <a:spLocks noEditPoints="1"/>
            </p:cNvSpPr>
            <p:nvPr userDrawn="1"/>
          </p:nvSpPr>
          <p:spPr bwMode="auto">
            <a:xfrm>
              <a:off x="5881687" y="3200401"/>
              <a:ext cx="376238" cy="461963"/>
            </a:xfrm>
            <a:custGeom>
              <a:avLst/>
              <a:gdLst>
                <a:gd name="T0" fmla="*/ 149 w 237"/>
                <a:gd name="T1" fmla="*/ 0 h 291"/>
                <a:gd name="T2" fmla="*/ 237 w 237"/>
                <a:gd name="T3" fmla="*/ 291 h 291"/>
                <a:gd name="T4" fmla="*/ 187 w 237"/>
                <a:gd name="T5" fmla="*/ 291 h 291"/>
                <a:gd name="T6" fmla="*/ 166 w 237"/>
                <a:gd name="T7" fmla="*/ 216 h 291"/>
                <a:gd name="T8" fmla="*/ 69 w 237"/>
                <a:gd name="T9" fmla="*/ 216 h 291"/>
                <a:gd name="T10" fmla="*/ 50 w 237"/>
                <a:gd name="T11" fmla="*/ 291 h 291"/>
                <a:gd name="T12" fmla="*/ 0 w 237"/>
                <a:gd name="T13" fmla="*/ 291 h 291"/>
                <a:gd name="T14" fmla="*/ 88 w 237"/>
                <a:gd name="T15" fmla="*/ 0 h 291"/>
                <a:gd name="T16" fmla="*/ 149 w 237"/>
                <a:gd name="T17" fmla="*/ 0 h 291"/>
                <a:gd name="T18" fmla="*/ 116 w 237"/>
                <a:gd name="T19" fmla="*/ 46 h 291"/>
                <a:gd name="T20" fmla="*/ 116 w 237"/>
                <a:gd name="T21" fmla="*/ 46 h 291"/>
                <a:gd name="T22" fmla="*/ 78 w 237"/>
                <a:gd name="T23" fmla="*/ 177 h 291"/>
                <a:gd name="T24" fmla="*/ 154 w 237"/>
                <a:gd name="T25" fmla="*/ 177 h 291"/>
                <a:gd name="T26" fmla="*/ 116 w 237"/>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91">
                  <a:moveTo>
                    <a:pt x="149" y="0"/>
                  </a:moveTo>
                  <a:lnTo>
                    <a:pt x="237" y="291"/>
                  </a:lnTo>
                  <a:lnTo>
                    <a:pt x="187" y="291"/>
                  </a:lnTo>
                  <a:lnTo>
                    <a:pt x="166" y="216"/>
                  </a:lnTo>
                  <a:lnTo>
                    <a:pt x="69" y="216"/>
                  </a:lnTo>
                  <a:lnTo>
                    <a:pt x="50" y="291"/>
                  </a:lnTo>
                  <a:lnTo>
                    <a:pt x="0" y="291"/>
                  </a:lnTo>
                  <a:lnTo>
                    <a:pt x="88" y="0"/>
                  </a:lnTo>
                  <a:lnTo>
                    <a:pt x="149" y="0"/>
                  </a:lnTo>
                  <a:close/>
                  <a:moveTo>
                    <a:pt x="116" y="46"/>
                  </a:moveTo>
                  <a:lnTo>
                    <a:pt x="116" y="46"/>
                  </a:lnTo>
                  <a:lnTo>
                    <a:pt x="78" y="177"/>
                  </a:lnTo>
                  <a:lnTo>
                    <a:pt x="154" y="177"/>
                  </a:lnTo>
                  <a:lnTo>
                    <a:pt x="116"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2" name="Freeform 101"/>
            <p:cNvSpPr>
              <a:spLocks noEditPoints="1"/>
            </p:cNvSpPr>
            <p:nvPr userDrawn="1"/>
          </p:nvSpPr>
          <p:spPr bwMode="auto">
            <a:xfrm>
              <a:off x="6357938" y="3200401"/>
              <a:ext cx="285750" cy="461963"/>
            </a:xfrm>
            <a:custGeom>
              <a:avLst/>
              <a:gdLst>
                <a:gd name="T0" fmla="*/ 20 w 76"/>
                <a:gd name="T1" fmla="*/ 120 h 120"/>
                <a:gd name="T2" fmla="*/ 0 w 76"/>
                <a:gd name="T3" fmla="*/ 120 h 120"/>
                <a:gd name="T4" fmla="*/ 0 w 76"/>
                <a:gd name="T5" fmla="*/ 0 h 120"/>
                <a:gd name="T6" fmla="*/ 37 w 76"/>
                <a:gd name="T7" fmla="*/ 0 h 120"/>
                <a:gd name="T8" fmla="*/ 76 w 76"/>
                <a:gd name="T9" fmla="*/ 35 h 120"/>
                <a:gd name="T10" fmla="*/ 32 w 76"/>
                <a:gd name="T11" fmla="*/ 75 h 120"/>
                <a:gd name="T12" fmla="*/ 20 w 76"/>
                <a:gd name="T13" fmla="*/ 75 h 120"/>
                <a:gd name="T14" fmla="*/ 20 w 76"/>
                <a:gd name="T15" fmla="*/ 120 h 120"/>
                <a:gd name="T16" fmla="*/ 30 w 76"/>
                <a:gd name="T17" fmla="*/ 60 h 120"/>
                <a:gd name="T18" fmla="*/ 55 w 76"/>
                <a:gd name="T19" fmla="*/ 36 h 120"/>
                <a:gd name="T20" fmla="*/ 34 w 76"/>
                <a:gd name="T21" fmla="*/ 16 h 120"/>
                <a:gd name="T22" fmla="*/ 20 w 76"/>
                <a:gd name="T23" fmla="*/ 16 h 120"/>
                <a:gd name="T24" fmla="*/ 20 w 76"/>
                <a:gd name="T25" fmla="*/ 60 h 120"/>
                <a:gd name="T26" fmla="*/ 30 w 76"/>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20">
                  <a:moveTo>
                    <a:pt x="20" y="120"/>
                  </a:moveTo>
                  <a:cubicBezTo>
                    <a:pt x="0" y="120"/>
                    <a:pt x="0" y="120"/>
                    <a:pt x="0" y="120"/>
                  </a:cubicBezTo>
                  <a:cubicBezTo>
                    <a:pt x="0" y="0"/>
                    <a:pt x="0" y="0"/>
                    <a:pt x="0" y="0"/>
                  </a:cubicBezTo>
                  <a:cubicBezTo>
                    <a:pt x="37" y="0"/>
                    <a:pt x="37" y="0"/>
                    <a:pt x="37" y="0"/>
                  </a:cubicBezTo>
                  <a:cubicBezTo>
                    <a:pt x="66" y="0"/>
                    <a:pt x="76" y="14"/>
                    <a:pt x="76" y="35"/>
                  </a:cubicBezTo>
                  <a:cubicBezTo>
                    <a:pt x="76" y="53"/>
                    <a:pt x="69" y="75"/>
                    <a:pt x="32" y="75"/>
                  </a:cubicBezTo>
                  <a:cubicBezTo>
                    <a:pt x="20" y="75"/>
                    <a:pt x="20" y="75"/>
                    <a:pt x="20" y="75"/>
                  </a:cubicBezTo>
                  <a:lnTo>
                    <a:pt x="20" y="120"/>
                  </a:lnTo>
                  <a:close/>
                  <a:moveTo>
                    <a:pt x="30" y="60"/>
                  </a:moveTo>
                  <a:cubicBezTo>
                    <a:pt x="47" y="60"/>
                    <a:pt x="55" y="53"/>
                    <a:pt x="55" y="36"/>
                  </a:cubicBezTo>
                  <a:cubicBezTo>
                    <a:pt x="55" y="22"/>
                    <a:pt x="49" y="16"/>
                    <a:pt x="34" y="16"/>
                  </a:cubicBezTo>
                  <a:cubicBezTo>
                    <a:pt x="20" y="16"/>
                    <a:pt x="20" y="16"/>
                    <a:pt x="20" y="16"/>
                  </a:cubicBezTo>
                  <a:cubicBezTo>
                    <a:pt x="20" y="60"/>
                    <a:pt x="20" y="60"/>
                    <a:pt x="20" y="60"/>
                  </a:cubicBezTo>
                  <a:lnTo>
                    <a:pt x="3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3" name="Freeform 102"/>
            <p:cNvSpPr>
              <a:spLocks noEditPoints="1"/>
            </p:cNvSpPr>
            <p:nvPr userDrawn="1"/>
          </p:nvSpPr>
          <p:spPr bwMode="auto">
            <a:xfrm>
              <a:off x="6748463" y="3200401"/>
              <a:ext cx="288925" cy="461963"/>
            </a:xfrm>
            <a:custGeom>
              <a:avLst/>
              <a:gdLst>
                <a:gd name="T0" fmla="*/ 21 w 77"/>
                <a:gd name="T1" fmla="*/ 120 h 120"/>
                <a:gd name="T2" fmla="*/ 0 w 77"/>
                <a:gd name="T3" fmla="*/ 120 h 120"/>
                <a:gd name="T4" fmla="*/ 0 w 77"/>
                <a:gd name="T5" fmla="*/ 0 h 120"/>
                <a:gd name="T6" fmla="*/ 38 w 77"/>
                <a:gd name="T7" fmla="*/ 0 h 120"/>
                <a:gd name="T8" fmla="*/ 77 w 77"/>
                <a:gd name="T9" fmla="*/ 35 h 120"/>
                <a:gd name="T10" fmla="*/ 33 w 77"/>
                <a:gd name="T11" fmla="*/ 75 h 120"/>
                <a:gd name="T12" fmla="*/ 21 w 77"/>
                <a:gd name="T13" fmla="*/ 75 h 120"/>
                <a:gd name="T14" fmla="*/ 21 w 77"/>
                <a:gd name="T15" fmla="*/ 120 h 120"/>
                <a:gd name="T16" fmla="*/ 31 w 77"/>
                <a:gd name="T17" fmla="*/ 60 h 120"/>
                <a:gd name="T18" fmla="*/ 56 w 77"/>
                <a:gd name="T19" fmla="*/ 36 h 120"/>
                <a:gd name="T20" fmla="*/ 35 w 77"/>
                <a:gd name="T21" fmla="*/ 16 h 120"/>
                <a:gd name="T22" fmla="*/ 21 w 77"/>
                <a:gd name="T23" fmla="*/ 16 h 120"/>
                <a:gd name="T24" fmla="*/ 21 w 77"/>
                <a:gd name="T25" fmla="*/ 60 h 120"/>
                <a:gd name="T26" fmla="*/ 31 w 77"/>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20">
                  <a:moveTo>
                    <a:pt x="21" y="120"/>
                  </a:moveTo>
                  <a:cubicBezTo>
                    <a:pt x="0" y="120"/>
                    <a:pt x="0" y="120"/>
                    <a:pt x="0" y="120"/>
                  </a:cubicBezTo>
                  <a:cubicBezTo>
                    <a:pt x="0" y="0"/>
                    <a:pt x="0" y="0"/>
                    <a:pt x="0" y="0"/>
                  </a:cubicBezTo>
                  <a:cubicBezTo>
                    <a:pt x="38" y="0"/>
                    <a:pt x="38" y="0"/>
                    <a:pt x="38" y="0"/>
                  </a:cubicBezTo>
                  <a:cubicBezTo>
                    <a:pt x="67" y="0"/>
                    <a:pt x="77" y="14"/>
                    <a:pt x="77" y="35"/>
                  </a:cubicBezTo>
                  <a:cubicBezTo>
                    <a:pt x="77" y="53"/>
                    <a:pt x="70" y="75"/>
                    <a:pt x="33" y="75"/>
                  </a:cubicBezTo>
                  <a:cubicBezTo>
                    <a:pt x="21" y="75"/>
                    <a:pt x="21" y="75"/>
                    <a:pt x="21" y="75"/>
                  </a:cubicBezTo>
                  <a:lnTo>
                    <a:pt x="21" y="120"/>
                  </a:lnTo>
                  <a:close/>
                  <a:moveTo>
                    <a:pt x="31" y="60"/>
                  </a:moveTo>
                  <a:cubicBezTo>
                    <a:pt x="48" y="60"/>
                    <a:pt x="56" y="53"/>
                    <a:pt x="56" y="36"/>
                  </a:cubicBezTo>
                  <a:cubicBezTo>
                    <a:pt x="56" y="22"/>
                    <a:pt x="50" y="16"/>
                    <a:pt x="35" y="16"/>
                  </a:cubicBezTo>
                  <a:cubicBezTo>
                    <a:pt x="21" y="16"/>
                    <a:pt x="21" y="16"/>
                    <a:pt x="21" y="16"/>
                  </a:cubicBezTo>
                  <a:cubicBezTo>
                    <a:pt x="21" y="60"/>
                    <a:pt x="21" y="60"/>
                    <a:pt x="21" y="60"/>
                  </a:cubicBezTo>
                  <a:lnTo>
                    <a:pt x="3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4" name="Freeform 103"/>
            <p:cNvSpPr>
              <a:spLocks/>
            </p:cNvSpPr>
            <p:nvPr userDrawn="1"/>
          </p:nvSpPr>
          <p:spPr bwMode="auto">
            <a:xfrm>
              <a:off x="7143750" y="3200401"/>
              <a:ext cx="236538" cy="461963"/>
            </a:xfrm>
            <a:custGeom>
              <a:avLst/>
              <a:gdLst>
                <a:gd name="T0" fmla="*/ 49 w 149"/>
                <a:gd name="T1" fmla="*/ 249 h 291"/>
                <a:gd name="T2" fmla="*/ 149 w 149"/>
                <a:gd name="T3" fmla="*/ 249 h 291"/>
                <a:gd name="T4" fmla="*/ 149 w 149"/>
                <a:gd name="T5" fmla="*/ 291 h 291"/>
                <a:gd name="T6" fmla="*/ 0 w 149"/>
                <a:gd name="T7" fmla="*/ 291 h 291"/>
                <a:gd name="T8" fmla="*/ 0 w 149"/>
                <a:gd name="T9" fmla="*/ 0 h 291"/>
                <a:gd name="T10" fmla="*/ 49 w 149"/>
                <a:gd name="T11" fmla="*/ 0 h 291"/>
                <a:gd name="T12" fmla="*/ 49 w 149"/>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9" h="291">
                  <a:moveTo>
                    <a:pt x="49" y="249"/>
                  </a:moveTo>
                  <a:lnTo>
                    <a:pt x="149" y="249"/>
                  </a:lnTo>
                  <a:lnTo>
                    <a:pt x="149" y="291"/>
                  </a:lnTo>
                  <a:lnTo>
                    <a:pt x="0" y="291"/>
                  </a:lnTo>
                  <a:lnTo>
                    <a:pt x="0" y="0"/>
                  </a:lnTo>
                  <a:lnTo>
                    <a:pt x="49" y="0"/>
                  </a:lnTo>
                  <a:lnTo>
                    <a:pt x="49"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5" name="Freeform 104"/>
            <p:cNvSpPr>
              <a:spLocks/>
            </p:cNvSpPr>
            <p:nvPr userDrawn="1"/>
          </p:nvSpPr>
          <p:spPr bwMode="auto">
            <a:xfrm>
              <a:off x="74771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6" name="Freeform 105"/>
            <p:cNvSpPr>
              <a:spLocks/>
            </p:cNvSpPr>
            <p:nvPr userDrawn="1"/>
          </p:nvSpPr>
          <p:spPr bwMode="auto">
            <a:xfrm>
              <a:off x="7727950" y="3189288"/>
              <a:ext cx="319088" cy="479425"/>
            </a:xfrm>
            <a:custGeom>
              <a:avLst/>
              <a:gdLst>
                <a:gd name="T0" fmla="*/ 65 w 85"/>
                <a:gd name="T1" fmla="*/ 82 h 125"/>
                <a:gd name="T2" fmla="*/ 84 w 85"/>
                <a:gd name="T3" fmla="*/ 83 h 125"/>
                <a:gd name="T4" fmla="*/ 43 w 85"/>
                <a:gd name="T5" fmla="*/ 125 h 125"/>
                <a:gd name="T6" fmla="*/ 0 w 85"/>
                <a:gd name="T7" fmla="*/ 64 h 125"/>
                <a:gd name="T8" fmla="*/ 47 w 85"/>
                <a:gd name="T9" fmla="*/ 0 h 125"/>
                <a:gd name="T10" fmla="*/ 85 w 85"/>
                <a:gd name="T11" fmla="*/ 44 h 125"/>
                <a:gd name="T12" fmla="*/ 65 w 85"/>
                <a:gd name="T13" fmla="*/ 46 h 125"/>
                <a:gd name="T14" fmla="*/ 46 w 85"/>
                <a:gd name="T15" fmla="*/ 17 h 125"/>
                <a:gd name="T16" fmla="*/ 22 w 85"/>
                <a:gd name="T17" fmla="*/ 63 h 125"/>
                <a:gd name="T18" fmla="*/ 45 w 85"/>
                <a:gd name="T19" fmla="*/ 108 h 125"/>
                <a:gd name="T20" fmla="*/ 65 w 85"/>
                <a:gd name="T21"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25">
                  <a:moveTo>
                    <a:pt x="65" y="82"/>
                  </a:moveTo>
                  <a:cubicBezTo>
                    <a:pt x="84" y="83"/>
                    <a:pt x="84" y="83"/>
                    <a:pt x="84" y="83"/>
                  </a:cubicBezTo>
                  <a:cubicBezTo>
                    <a:pt x="82" y="113"/>
                    <a:pt x="68" y="125"/>
                    <a:pt x="43" y="125"/>
                  </a:cubicBezTo>
                  <a:cubicBezTo>
                    <a:pt x="14" y="125"/>
                    <a:pt x="0" y="105"/>
                    <a:pt x="0" y="64"/>
                  </a:cubicBezTo>
                  <a:cubicBezTo>
                    <a:pt x="0" y="21"/>
                    <a:pt x="18" y="0"/>
                    <a:pt x="47" y="0"/>
                  </a:cubicBezTo>
                  <a:cubicBezTo>
                    <a:pt x="72" y="0"/>
                    <a:pt x="85" y="17"/>
                    <a:pt x="85" y="44"/>
                  </a:cubicBezTo>
                  <a:cubicBezTo>
                    <a:pt x="65" y="46"/>
                    <a:pt x="65" y="46"/>
                    <a:pt x="65" y="46"/>
                  </a:cubicBezTo>
                  <a:cubicBezTo>
                    <a:pt x="65" y="24"/>
                    <a:pt x="57" y="17"/>
                    <a:pt x="46" y="17"/>
                  </a:cubicBezTo>
                  <a:cubicBezTo>
                    <a:pt x="32" y="17"/>
                    <a:pt x="22" y="29"/>
                    <a:pt x="22" y="63"/>
                  </a:cubicBezTo>
                  <a:cubicBezTo>
                    <a:pt x="22" y="95"/>
                    <a:pt x="29" y="108"/>
                    <a:pt x="45" y="108"/>
                  </a:cubicBezTo>
                  <a:cubicBezTo>
                    <a:pt x="58" y="108"/>
                    <a:pt x="64" y="98"/>
                    <a:pt x="6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7" name="Freeform 106"/>
            <p:cNvSpPr>
              <a:spLocks noEditPoints="1"/>
            </p:cNvSpPr>
            <p:nvPr userDrawn="1"/>
          </p:nvSpPr>
          <p:spPr bwMode="auto">
            <a:xfrm>
              <a:off x="8118475" y="3200401"/>
              <a:ext cx="371475" cy="461963"/>
            </a:xfrm>
            <a:custGeom>
              <a:avLst/>
              <a:gdLst>
                <a:gd name="T0" fmla="*/ 147 w 234"/>
                <a:gd name="T1" fmla="*/ 0 h 291"/>
                <a:gd name="T2" fmla="*/ 234 w 234"/>
                <a:gd name="T3" fmla="*/ 291 h 291"/>
                <a:gd name="T4" fmla="*/ 185 w 234"/>
                <a:gd name="T5" fmla="*/ 291 h 291"/>
                <a:gd name="T6" fmla="*/ 163 w 234"/>
                <a:gd name="T7" fmla="*/ 216 h 291"/>
                <a:gd name="T8" fmla="*/ 69 w 234"/>
                <a:gd name="T9" fmla="*/ 216 h 291"/>
                <a:gd name="T10" fmla="*/ 48 w 234"/>
                <a:gd name="T11" fmla="*/ 291 h 291"/>
                <a:gd name="T12" fmla="*/ 0 w 234"/>
                <a:gd name="T13" fmla="*/ 291 h 291"/>
                <a:gd name="T14" fmla="*/ 85 w 234"/>
                <a:gd name="T15" fmla="*/ 0 h 291"/>
                <a:gd name="T16" fmla="*/ 147 w 234"/>
                <a:gd name="T17" fmla="*/ 0 h 291"/>
                <a:gd name="T18" fmla="*/ 116 w 234"/>
                <a:gd name="T19" fmla="*/ 46 h 291"/>
                <a:gd name="T20" fmla="*/ 116 w 234"/>
                <a:gd name="T21" fmla="*/ 46 h 291"/>
                <a:gd name="T22" fmla="*/ 78 w 234"/>
                <a:gd name="T23" fmla="*/ 177 h 291"/>
                <a:gd name="T24" fmla="*/ 154 w 234"/>
                <a:gd name="T25" fmla="*/ 177 h 291"/>
                <a:gd name="T26" fmla="*/ 116 w 234"/>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91">
                  <a:moveTo>
                    <a:pt x="147" y="0"/>
                  </a:moveTo>
                  <a:lnTo>
                    <a:pt x="234" y="291"/>
                  </a:lnTo>
                  <a:lnTo>
                    <a:pt x="185" y="291"/>
                  </a:lnTo>
                  <a:lnTo>
                    <a:pt x="163" y="216"/>
                  </a:lnTo>
                  <a:lnTo>
                    <a:pt x="69" y="216"/>
                  </a:lnTo>
                  <a:lnTo>
                    <a:pt x="48" y="291"/>
                  </a:lnTo>
                  <a:lnTo>
                    <a:pt x="0" y="291"/>
                  </a:lnTo>
                  <a:lnTo>
                    <a:pt x="85" y="0"/>
                  </a:lnTo>
                  <a:lnTo>
                    <a:pt x="147" y="0"/>
                  </a:lnTo>
                  <a:close/>
                  <a:moveTo>
                    <a:pt x="116" y="46"/>
                  </a:moveTo>
                  <a:lnTo>
                    <a:pt x="116" y="46"/>
                  </a:lnTo>
                  <a:lnTo>
                    <a:pt x="78" y="177"/>
                  </a:lnTo>
                  <a:lnTo>
                    <a:pt x="154" y="177"/>
                  </a:lnTo>
                  <a:lnTo>
                    <a:pt x="116"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8" name="Freeform 107"/>
            <p:cNvSpPr>
              <a:spLocks/>
            </p:cNvSpPr>
            <p:nvPr userDrawn="1"/>
          </p:nvSpPr>
          <p:spPr bwMode="auto">
            <a:xfrm>
              <a:off x="8516938"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0 w 194"/>
                <a:gd name="T11" fmla="*/ 39 h 291"/>
                <a:gd name="T12" fmla="*/ 120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0" y="39"/>
                  </a:lnTo>
                  <a:lnTo>
                    <a:pt x="120" y="291"/>
                  </a:lnTo>
                  <a:lnTo>
                    <a:pt x="73" y="291"/>
                  </a:lnTo>
                  <a:lnTo>
                    <a:pt x="73"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9" name="Freeform 108"/>
            <p:cNvSpPr>
              <a:spLocks/>
            </p:cNvSpPr>
            <p:nvPr userDrawn="1"/>
          </p:nvSpPr>
          <p:spPr bwMode="auto">
            <a:xfrm>
              <a:off x="8913813" y="3200401"/>
              <a:ext cx="161925" cy="461963"/>
            </a:xfrm>
            <a:custGeom>
              <a:avLst/>
              <a:gdLst>
                <a:gd name="T0" fmla="*/ 76 w 102"/>
                <a:gd name="T1" fmla="*/ 254 h 291"/>
                <a:gd name="T2" fmla="*/ 102 w 102"/>
                <a:gd name="T3" fmla="*/ 254 h 291"/>
                <a:gd name="T4" fmla="*/ 102 w 102"/>
                <a:gd name="T5" fmla="*/ 291 h 291"/>
                <a:gd name="T6" fmla="*/ 0 w 102"/>
                <a:gd name="T7" fmla="*/ 291 h 291"/>
                <a:gd name="T8" fmla="*/ 0 w 102"/>
                <a:gd name="T9" fmla="*/ 254 h 291"/>
                <a:gd name="T10" fmla="*/ 29 w 102"/>
                <a:gd name="T11" fmla="*/ 254 h 291"/>
                <a:gd name="T12" fmla="*/ 29 w 102"/>
                <a:gd name="T13" fmla="*/ 34 h 291"/>
                <a:gd name="T14" fmla="*/ 0 w 102"/>
                <a:gd name="T15" fmla="*/ 34 h 291"/>
                <a:gd name="T16" fmla="*/ 0 w 102"/>
                <a:gd name="T17" fmla="*/ 0 h 291"/>
                <a:gd name="T18" fmla="*/ 102 w 102"/>
                <a:gd name="T19" fmla="*/ 0 h 291"/>
                <a:gd name="T20" fmla="*/ 102 w 102"/>
                <a:gd name="T21" fmla="*/ 34 h 291"/>
                <a:gd name="T22" fmla="*/ 76 w 102"/>
                <a:gd name="T23" fmla="*/ 34 h 291"/>
                <a:gd name="T24" fmla="*/ 76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6" y="254"/>
                  </a:moveTo>
                  <a:lnTo>
                    <a:pt x="102" y="254"/>
                  </a:lnTo>
                  <a:lnTo>
                    <a:pt x="102" y="291"/>
                  </a:lnTo>
                  <a:lnTo>
                    <a:pt x="0" y="291"/>
                  </a:lnTo>
                  <a:lnTo>
                    <a:pt x="0" y="254"/>
                  </a:lnTo>
                  <a:lnTo>
                    <a:pt x="29" y="254"/>
                  </a:lnTo>
                  <a:lnTo>
                    <a:pt x="29" y="34"/>
                  </a:lnTo>
                  <a:lnTo>
                    <a:pt x="0" y="34"/>
                  </a:lnTo>
                  <a:lnTo>
                    <a:pt x="0" y="0"/>
                  </a:lnTo>
                  <a:lnTo>
                    <a:pt x="102" y="0"/>
                  </a:lnTo>
                  <a:lnTo>
                    <a:pt x="102" y="34"/>
                  </a:lnTo>
                  <a:lnTo>
                    <a:pt x="76" y="34"/>
                  </a:lnTo>
                  <a:lnTo>
                    <a:pt x="76"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0" name="Freeform 109"/>
            <p:cNvSpPr>
              <a:spLocks noEditPoints="1"/>
            </p:cNvSpPr>
            <p:nvPr userDrawn="1"/>
          </p:nvSpPr>
          <p:spPr bwMode="auto">
            <a:xfrm>
              <a:off x="9166225" y="3189288"/>
              <a:ext cx="341313" cy="479425"/>
            </a:xfrm>
            <a:custGeom>
              <a:avLst/>
              <a:gdLst>
                <a:gd name="T0" fmla="*/ 0 w 91"/>
                <a:gd name="T1" fmla="*/ 63 h 125"/>
                <a:gd name="T2" fmla="*/ 48 w 91"/>
                <a:gd name="T3" fmla="*/ 0 h 125"/>
                <a:gd name="T4" fmla="*/ 91 w 91"/>
                <a:gd name="T5" fmla="*/ 61 h 125"/>
                <a:gd name="T6" fmla="*/ 45 w 91"/>
                <a:gd name="T7" fmla="*/ 125 h 125"/>
                <a:gd name="T8" fmla="*/ 0 w 91"/>
                <a:gd name="T9" fmla="*/ 63 h 125"/>
                <a:gd name="T10" fmla="*/ 70 w 91"/>
                <a:gd name="T11" fmla="*/ 62 h 125"/>
                <a:gd name="T12" fmla="*/ 47 w 91"/>
                <a:gd name="T13" fmla="*/ 17 h 125"/>
                <a:gd name="T14" fmla="*/ 22 w 91"/>
                <a:gd name="T15" fmla="*/ 62 h 125"/>
                <a:gd name="T16" fmla="*/ 46 w 91"/>
                <a:gd name="T17" fmla="*/ 108 h 125"/>
                <a:gd name="T18" fmla="*/ 70 w 91"/>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5">
                  <a:moveTo>
                    <a:pt x="0" y="63"/>
                  </a:moveTo>
                  <a:cubicBezTo>
                    <a:pt x="0" y="23"/>
                    <a:pt x="17" y="0"/>
                    <a:pt x="48" y="0"/>
                  </a:cubicBezTo>
                  <a:cubicBezTo>
                    <a:pt x="78" y="0"/>
                    <a:pt x="91" y="22"/>
                    <a:pt x="91" y="61"/>
                  </a:cubicBezTo>
                  <a:cubicBezTo>
                    <a:pt x="91" y="102"/>
                    <a:pt x="76" y="125"/>
                    <a:pt x="45" y="125"/>
                  </a:cubicBezTo>
                  <a:cubicBezTo>
                    <a:pt x="14" y="125"/>
                    <a:pt x="0" y="103"/>
                    <a:pt x="0" y="63"/>
                  </a:cubicBezTo>
                  <a:close/>
                  <a:moveTo>
                    <a:pt x="70" y="62"/>
                  </a:moveTo>
                  <a:cubicBezTo>
                    <a:pt x="70" y="32"/>
                    <a:pt x="63" y="17"/>
                    <a:pt x="47" y="17"/>
                  </a:cubicBezTo>
                  <a:cubicBezTo>
                    <a:pt x="30" y="17"/>
                    <a:pt x="22" y="32"/>
                    <a:pt x="22" y="62"/>
                  </a:cubicBezTo>
                  <a:cubicBezTo>
                    <a:pt x="22" y="93"/>
                    <a:pt x="28" y="108"/>
                    <a:pt x="46" y="108"/>
                  </a:cubicBezTo>
                  <a:cubicBezTo>
                    <a:pt x="63" y="108"/>
                    <a:pt x="70" y="93"/>
                    <a:pt x="70"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1" name="Freeform 110"/>
            <p:cNvSpPr>
              <a:spLocks/>
            </p:cNvSpPr>
            <p:nvPr userDrawn="1"/>
          </p:nvSpPr>
          <p:spPr bwMode="auto">
            <a:xfrm>
              <a:off x="9628188" y="3200401"/>
              <a:ext cx="314325" cy="461963"/>
            </a:xfrm>
            <a:custGeom>
              <a:avLst/>
              <a:gdLst>
                <a:gd name="T0" fmla="*/ 144 w 198"/>
                <a:gd name="T1" fmla="*/ 291 h 291"/>
                <a:gd name="T2" fmla="*/ 45 w 198"/>
                <a:gd name="T3" fmla="*/ 73 h 291"/>
                <a:gd name="T4" fmla="*/ 42 w 198"/>
                <a:gd name="T5" fmla="*/ 73 h 291"/>
                <a:gd name="T6" fmla="*/ 42 w 198"/>
                <a:gd name="T7" fmla="*/ 291 h 291"/>
                <a:gd name="T8" fmla="*/ 0 w 198"/>
                <a:gd name="T9" fmla="*/ 291 h 291"/>
                <a:gd name="T10" fmla="*/ 0 w 198"/>
                <a:gd name="T11" fmla="*/ 0 h 291"/>
                <a:gd name="T12" fmla="*/ 56 w 198"/>
                <a:gd name="T13" fmla="*/ 0 h 291"/>
                <a:gd name="T14" fmla="*/ 153 w 198"/>
                <a:gd name="T15" fmla="*/ 216 h 291"/>
                <a:gd name="T16" fmla="*/ 153 w 198"/>
                <a:gd name="T17" fmla="*/ 216 h 291"/>
                <a:gd name="T18" fmla="*/ 153 w 198"/>
                <a:gd name="T19" fmla="*/ 0 h 291"/>
                <a:gd name="T20" fmla="*/ 198 w 198"/>
                <a:gd name="T21" fmla="*/ 0 h 291"/>
                <a:gd name="T22" fmla="*/ 198 w 198"/>
                <a:gd name="T23" fmla="*/ 291 h 291"/>
                <a:gd name="T24" fmla="*/ 144 w 198"/>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291">
                  <a:moveTo>
                    <a:pt x="144" y="291"/>
                  </a:moveTo>
                  <a:lnTo>
                    <a:pt x="45" y="73"/>
                  </a:lnTo>
                  <a:lnTo>
                    <a:pt x="42" y="73"/>
                  </a:lnTo>
                  <a:lnTo>
                    <a:pt x="42" y="291"/>
                  </a:lnTo>
                  <a:lnTo>
                    <a:pt x="0" y="291"/>
                  </a:lnTo>
                  <a:lnTo>
                    <a:pt x="0" y="0"/>
                  </a:lnTo>
                  <a:lnTo>
                    <a:pt x="56" y="0"/>
                  </a:lnTo>
                  <a:lnTo>
                    <a:pt x="153" y="216"/>
                  </a:lnTo>
                  <a:lnTo>
                    <a:pt x="153" y="216"/>
                  </a:lnTo>
                  <a:lnTo>
                    <a:pt x="153" y="0"/>
                  </a:lnTo>
                  <a:lnTo>
                    <a:pt x="198" y="0"/>
                  </a:lnTo>
                  <a:lnTo>
                    <a:pt x="198" y="291"/>
                  </a:lnTo>
                  <a:lnTo>
                    <a:pt x="144"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2" name="Freeform 111"/>
            <p:cNvSpPr>
              <a:spLocks/>
            </p:cNvSpPr>
            <p:nvPr userDrawn="1"/>
          </p:nvSpPr>
          <p:spPr bwMode="auto">
            <a:xfrm>
              <a:off x="10167938" y="3200401"/>
              <a:ext cx="530225" cy="461963"/>
            </a:xfrm>
            <a:custGeom>
              <a:avLst/>
              <a:gdLst>
                <a:gd name="T0" fmla="*/ 213 w 334"/>
                <a:gd name="T1" fmla="*/ 291 h 291"/>
                <a:gd name="T2" fmla="*/ 168 w 334"/>
                <a:gd name="T3" fmla="*/ 75 h 291"/>
                <a:gd name="T4" fmla="*/ 166 w 334"/>
                <a:gd name="T5" fmla="*/ 75 h 291"/>
                <a:gd name="T6" fmla="*/ 123 w 334"/>
                <a:gd name="T7" fmla="*/ 291 h 291"/>
                <a:gd name="T8" fmla="*/ 62 w 334"/>
                <a:gd name="T9" fmla="*/ 291 h 291"/>
                <a:gd name="T10" fmla="*/ 0 w 334"/>
                <a:gd name="T11" fmla="*/ 0 h 291"/>
                <a:gd name="T12" fmla="*/ 50 w 334"/>
                <a:gd name="T13" fmla="*/ 0 h 291"/>
                <a:gd name="T14" fmla="*/ 92 w 334"/>
                <a:gd name="T15" fmla="*/ 242 h 291"/>
                <a:gd name="T16" fmla="*/ 92 w 334"/>
                <a:gd name="T17" fmla="*/ 242 h 291"/>
                <a:gd name="T18" fmla="*/ 144 w 334"/>
                <a:gd name="T19" fmla="*/ 0 h 291"/>
                <a:gd name="T20" fmla="*/ 192 w 334"/>
                <a:gd name="T21" fmla="*/ 0 h 291"/>
                <a:gd name="T22" fmla="*/ 241 w 334"/>
                <a:gd name="T23" fmla="*/ 242 h 291"/>
                <a:gd name="T24" fmla="*/ 244 w 334"/>
                <a:gd name="T25" fmla="*/ 242 h 291"/>
                <a:gd name="T26" fmla="*/ 286 w 334"/>
                <a:gd name="T27" fmla="*/ 0 h 291"/>
                <a:gd name="T28" fmla="*/ 334 w 334"/>
                <a:gd name="T29" fmla="*/ 0 h 291"/>
                <a:gd name="T30" fmla="*/ 272 w 334"/>
                <a:gd name="T31" fmla="*/ 291 h 291"/>
                <a:gd name="T32" fmla="*/ 213 w 334"/>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91">
                  <a:moveTo>
                    <a:pt x="213" y="291"/>
                  </a:moveTo>
                  <a:lnTo>
                    <a:pt x="168" y="75"/>
                  </a:lnTo>
                  <a:lnTo>
                    <a:pt x="166" y="75"/>
                  </a:lnTo>
                  <a:lnTo>
                    <a:pt x="123" y="291"/>
                  </a:lnTo>
                  <a:lnTo>
                    <a:pt x="62" y="291"/>
                  </a:lnTo>
                  <a:lnTo>
                    <a:pt x="0" y="0"/>
                  </a:lnTo>
                  <a:lnTo>
                    <a:pt x="50" y="0"/>
                  </a:lnTo>
                  <a:lnTo>
                    <a:pt x="92" y="242"/>
                  </a:lnTo>
                  <a:lnTo>
                    <a:pt x="92" y="242"/>
                  </a:lnTo>
                  <a:lnTo>
                    <a:pt x="144" y="0"/>
                  </a:lnTo>
                  <a:lnTo>
                    <a:pt x="192" y="0"/>
                  </a:lnTo>
                  <a:lnTo>
                    <a:pt x="241" y="242"/>
                  </a:lnTo>
                  <a:lnTo>
                    <a:pt x="244" y="242"/>
                  </a:lnTo>
                  <a:lnTo>
                    <a:pt x="286" y="0"/>
                  </a:lnTo>
                  <a:lnTo>
                    <a:pt x="334" y="0"/>
                  </a:lnTo>
                  <a:lnTo>
                    <a:pt x="272" y="291"/>
                  </a:lnTo>
                  <a:lnTo>
                    <a:pt x="213"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3" name="Freeform 112"/>
            <p:cNvSpPr>
              <a:spLocks noEditPoints="1"/>
            </p:cNvSpPr>
            <p:nvPr userDrawn="1"/>
          </p:nvSpPr>
          <p:spPr bwMode="auto">
            <a:xfrm>
              <a:off x="10772775"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70 w 90"/>
                <a:gd name="T11" fmla="*/ 62 h 125"/>
                <a:gd name="T12" fmla="*/ 47 w 90"/>
                <a:gd name="T13" fmla="*/ 17 h 125"/>
                <a:gd name="T14" fmla="*/ 21 w 90"/>
                <a:gd name="T15" fmla="*/ 62 h 125"/>
                <a:gd name="T16" fmla="*/ 46 w 90"/>
                <a:gd name="T17" fmla="*/ 108 h 125"/>
                <a:gd name="T18" fmla="*/ 70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70" y="62"/>
                  </a:moveTo>
                  <a:cubicBezTo>
                    <a:pt x="70" y="32"/>
                    <a:pt x="63" y="17"/>
                    <a:pt x="47" y="17"/>
                  </a:cubicBezTo>
                  <a:cubicBezTo>
                    <a:pt x="30" y="17"/>
                    <a:pt x="21" y="32"/>
                    <a:pt x="21" y="62"/>
                  </a:cubicBezTo>
                  <a:cubicBezTo>
                    <a:pt x="21" y="93"/>
                    <a:pt x="28" y="108"/>
                    <a:pt x="46" y="108"/>
                  </a:cubicBezTo>
                  <a:cubicBezTo>
                    <a:pt x="63" y="108"/>
                    <a:pt x="70" y="93"/>
                    <a:pt x="70"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4" name="Freeform 113"/>
            <p:cNvSpPr>
              <a:spLocks noEditPoints="1"/>
            </p:cNvSpPr>
            <p:nvPr userDrawn="1"/>
          </p:nvSpPr>
          <p:spPr bwMode="auto">
            <a:xfrm>
              <a:off x="11229975" y="3200401"/>
              <a:ext cx="300038"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5" name="Freeform 114"/>
            <p:cNvSpPr>
              <a:spLocks/>
            </p:cNvSpPr>
            <p:nvPr userDrawn="1"/>
          </p:nvSpPr>
          <p:spPr bwMode="auto">
            <a:xfrm>
              <a:off x="11636375" y="3200401"/>
              <a:ext cx="231775" cy="461963"/>
            </a:xfrm>
            <a:custGeom>
              <a:avLst/>
              <a:gdLst>
                <a:gd name="T0" fmla="*/ 47 w 146"/>
                <a:gd name="T1" fmla="*/ 249 h 291"/>
                <a:gd name="T2" fmla="*/ 146 w 146"/>
                <a:gd name="T3" fmla="*/ 249 h 291"/>
                <a:gd name="T4" fmla="*/ 146 w 146"/>
                <a:gd name="T5" fmla="*/ 291 h 291"/>
                <a:gd name="T6" fmla="*/ 0 w 146"/>
                <a:gd name="T7" fmla="*/ 291 h 291"/>
                <a:gd name="T8" fmla="*/ 0 w 146"/>
                <a:gd name="T9" fmla="*/ 0 h 291"/>
                <a:gd name="T10" fmla="*/ 47 w 146"/>
                <a:gd name="T11" fmla="*/ 0 h 291"/>
                <a:gd name="T12" fmla="*/ 47 w 146"/>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6" h="291">
                  <a:moveTo>
                    <a:pt x="47" y="249"/>
                  </a:moveTo>
                  <a:lnTo>
                    <a:pt x="146" y="249"/>
                  </a:lnTo>
                  <a:lnTo>
                    <a:pt x="146" y="291"/>
                  </a:lnTo>
                  <a:lnTo>
                    <a:pt x="0" y="291"/>
                  </a:lnTo>
                  <a:lnTo>
                    <a:pt x="0" y="0"/>
                  </a:lnTo>
                  <a:lnTo>
                    <a:pt x="47" y="0"/>
                  </a:lnTo>
                  <a:lnTo>
                    <a:pt x="47"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6" name="Freeform 115"/>
            <p:cNvSpPr>
              <a:spLocks noEditPoints="1"/>
            </p:cNvSpPr>
            <p:nvPr userDrawn="1"/>
          </p:nvSpPr>
          <p:spPr bwMode="auto">
            <a:xfrm>
              <a:off x="11977688" y="3200401"/>
              <a:ext cx="307975" cy="461963"/>
            </a:xfrm>
            <a:custGeom>
              <a:avLst/>
              <a:gdLst>
                <a:gd name="T0" fmla="*/ 0 w 82"/>
                <a:gd name="T1" fmla="*/ 120 h 120"/>
                <a:gd name="T2" fmla="*/ 0 w 82"/>
                <a:gd name="T3" fmla="*/ 0 h 120"/>
                <a:gd name="T4" fmla="*/ 24 w 82"/>
                <a:gd name="T5" fmla="*/ 0 h 120"/>
                <a:gd name="T6" fmla="*/ 82 w 82"/>
                <a:gd name="T7" fmla="*/ 58 h 120"/>
                <a:gd name="T8" fmla="*/ 24 w 82"/>
                <a:gd name="T9" fmla="*/ 120 h 120"/>
                <a:gd name="T10" fmla="*/ 0 w 82"/>
                <a:gd name="T11" fmla="*/ 120 h 120"/>
                <a:gd name="T12" fmla="*/ 27 w 82"/>
                <a:gd name="T13" fmla="*/ 103 h 120"/>
                <a:gd name="T14" fmla="*/ 61 w 82"/>
                <a:gd name="T15" fmla="*/ 59 h 120"/>
                <a:gd name="T16" fmla="*/ 27 w 82"/>
                <a:gd name="T17" fmla="*/ 16 h 120"/>
                <a:gd name="T18" fmla="*/ 20 w 82"/>
                <a:gd name="T19" fmla="*/ 16 h 120"/>
                <a:gd name="T20" fmla="*/ 20 w 82"/>
                <a:gd name="T21" fmla="*/ 103 h 120"/>
                <a:gd name="T22" fmla="*/ 27 w 82"/>
                <a:gd name="T2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20">
                  <a:moveTo>
                    <a:pt x="0" y="120"/>
                  </a:moveTo>
                  <a:cubicBezTo>
                    <a:pt x="0" y="0"/>
                    <a:pt x="0" y="0"/>
                    <a:pt x="0" y="0"/>
                  </a:cubicBezTo>
                  <a:cubicBezTo>
                    <a:pt x="24" y="0"/>
                    <a:pt x="24" y="0"/>
                    <a:pt x="24" y="0"/>
                  </a:cubicBezTo>
                  <a:cubicBezTo>
                    <a:pt x="68" y="0"/>
                    <a:pt x="82" y="19"/>
                    <a:pt x="82" y="58"/>
                  </a:cubicBezTo>
                  <a:cubicBezTo>
                    <a:pt x="82" y="101"/>
                    <a:pt x="67" y="120"/>
                    <a:pt x="24" y="120"/>
                  </a:cubicBezTo>
                  <a:lnTo>
                    <a:pt x="0" y="120"/>
                  </a:lnTo>
                  <a:close/>
                  <a:moveTo>
                    <a:pt x="27" y="103"/>
                  </a:moveTo>
                  <a:cubicBezTo>
                    <a:pt x="51" y="103"/>
                    <a:pt x="61" y="92"/>
                    <a:pt x="61" y="59"/>
                  </a:cubicBezTo>
                  <a:cubicBezTo>
                    <a:pt x="61" y="28"/>
                    <a:pt x="52" y="16"/>
                    <a:pt x="27" y="16"/>
                  </a:cubicBezTo>
                  <a:cubicBezTo>
                    <a:pt x="20" y="16"/>
                    <a:pt x="20" y="16"/>
                    <a:pt x="20" y="16"/>
                  </a:cubicBezTo>
                  <a:cubicBezTo>
                    <a:pt x="20" y="103"/>
                    <a:pt x="20" y="103"/>
                    <a:pt x="20" y="103"/>
                  </a:cubicBezTo>
                  <a:lnTo>
                    <a:pt x="27"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spTree>
    <p:extLst>
      <p:ext uri="{BB962C8B-B14F-4D97-AF65-F5344CB8AC3E}">
        <p14:creationId xmlns:p14="http://schemas.microsoft.com/office/powerpoint/2010/main" val="306735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304801"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65320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5" name="Group 84"/>
          <p:cNvGrpSpPr/>
          <p:nvPr userDrawn="1"/>
        </p:nvGrpSpPr>
        <p:grpSpPr bwMode="gray">
          <a:xfrm>
            <a:off x="10864361" y="295324"/>
            <a:ext cx="899465" cy="899466"/>
            <a:chOff x="4889592" y="1624851"/>
            <a:chExt cx="2408138" cy="2408141"/>
          </a:xfrm>
        </p:grpSpPr>
        <p:sp>
          <p:nvSpPr>
            <p:cNvPr id="86" name="Freeform 85"/>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87" name="Freeform 86"/>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pic>
        <p:nvPicPr>
          <p:cNvPr id="88" name="Picture 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89" name="Group 4"/>
          <p:cNvGrpSpPr>
            <a:grpSpLocks noChangeAspect="1"/>
          </p:cNvGrpSpPr>
          <p:nvPr userDrawn="1"/>
        </p:nvGrpSpPr>
        <p:grpSpPr bwMode="auto">
          <a:xfrm>
            <a:off x="7315201" y="4343400"/>
            <a:ext cx="4391883" cy="2190750"/>
            <a:chOff x="289" y="536"/>
            <a:chExt cx="1692" cy="844"/>
          </a:xfrm>
          <a:solidFill>
            <a:srgbClr val="FFFFFF">
              <a:alpha val="29000"/>
            </a:srgbClr>
          </a:solidFill>
        </p:grpSpPr>
        <p:sp>
          <p:nvSpPr>
            <p:cNvPr id="90" name="Freeform 5"/>
            <p:cNvSpPr>
              <a:spLocks/>
            </p:cNvSpPr>
            <p:nvPr/>
          </p:nvSpPr>
          <p:spPr bwMode="auto">
            <a:xfrm>
              <a:off x="289" y="540"/>
              <a:ext cx="767" cy="830"/>
            </a:xfrm>
            <a:custGeom>
              <a:avLst/>
              <a:gdLst>
                <a:gd name="T0" fmla="*/ 705 w 1404"/>
                <a:gd name="T1" fmla="*/ 951 h 1518"/>
                <a:gd name="T2" fmla="*/ 1092 w 1404"/>
                <a:gd name="T3" fmla="*/ 951 h 1518"/>
                <a:gd name="T4" fmla="*/ 1092 w 1404"/>
                <a:gd name="T5" fmla="*/ 1127 h 1518"/>
                <a:gd name="T6" fmla="*/ 780 w 1404"/>
                <a:gd name="T7" fmla="*/ 1239 h 1518"/>
                <a:gd name="T8" fmla="*/ 320 w 1404"/>
                <a:gd name="T9" fmla="*/ 758 h 1518"/>
                <a:gd name="T10" fmla="*/ 780 w 1404"/>
                <a:gd name="T11" fmla="*/ 276 h 1518"/>
                <a:gd name="T12" fmla="*/ 1127 w 1404"/>
                <a:gd name="T13" fmla="*/ 468 h 1518"/>
                <a:gd name="T14" fmla="*/ 1386 w 1404"/>
                <a:gd name="T15" fmla="*/ 327 h 1518"/>
                <a:gd name="T16" fmla="*/ 780 w 1404"/>
                <a:gd name="T17" fmla="*/ 0 h 1518"/>
                <a:gd name="T18" fmla="*/ 0 w 1404"/>
                <a:gd name="T19" fmla="*/ 758 h 1518"/>
                <a:gd name="T20" fmla="*/ 780 w 1404"/>
                <a:gd name="T21" fmla="*/ 1518 h 1518"/>
                <a:gd name="T22" fmla="*/ 1404 w 1404"/>
                <a:gd name="T23" fmla="*/ 1241 h 1518"/>
                <a:gd name="T24" fmla="*/ 1404 w 1404"/>
                <a:gd name="T25" fmla="*/ 679 h 1518"/>
                <a:gd name="T26" fmla="*/ 705 w 1404"/>
                <a:gd name="T27" fmla="*/ 679 h 1518"/>
                <a:gd name="T28" fmla="*/ 705 w 1404"/>
                <a:gd name="T29" fmla="*/ 9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8">
                  <a:moveTo>
                    <a:pt x="705" y="951"/>
                  </a:moveTo>
                  <a:cubicBezTo>
                    <a:pt x="1092" y="951"/>
                    <a:pt x="1092" y="951"/>
                    <a:pt x="1092" y="951"/>
                  </a:cubicBezTo>
                  <a:cubicBezTo>
                    <a:pt x="1092" y="1127"/>
                    <a:pt x="1092" y="1127"/>
                    <a:pt x="1092" y="1127"/>
                  </a:cubicBezTo>
                  <a:cubicBezTo>
                    <a:pt x="1033" y="1182"/>
                    <a:pt x="909" y="1239"/>
                    <a:pt x="780" y="1239"/>
                  </a:cubicBezTo>
                  <a:cubicBezTo>
                    <a:pt x="514" y="1239"/>
                    <a:pt x="320" y="1035"/>
                    <a:pt x="320" y="758"/>
                  </a:cubicBezTo>
                  <a:cubicBezTo>
                    <a:pt x="320" y="481"/>
                    <a:pt x="514" y="276"/>
                    <a:pt x="780" y="276"/>
                  </a:cubicBezTo>
                  <a:cubicBezTo>
                    <a:pt x="936" y="276"/>
                    <a:pt x="1061" y="364"/>
                    <a:pt x="1127" y="468"/>
                  </a:cubicBezTo>
                  <a:cubicBezTo>
                    <a:pt x="1386" y="327"/>
                    <a:pt x="1386" y="327"/>
                    <a:pt x="1386" y="327"/>
                  </a:cubicBezTo>
                  <a:cubicBezTo>
                    <a:pt x="1276" y="153"/>
                    <a:pt x="1085" y="0"/>
                    <a:pt x="780" y="0"/>
                  </a:cubicBezTo>
                  <a:cubicBezTo>
                    <a:pt x="351" y="0"/>
                    <a:pt x="0" y="294"/>
                    <a:pt x="0" y="758"/>
                  </a:cubicBezTo>
                  <a:cubicBezTo>
                    <a:pt x="0" y="1219"/>
                    <a:pt x="351" y="1518"/>
                    <a:pt x="780" y="1518"/>
                  </a:cubicBezTo>
                  <a:cubicBezTo>
                    <a:pt x="1046" y="1518"/>
                    <a:pt x="1254" y="1408"/>
                    <a:pt x="1404" y="1241"/>
                  </a:cubicBezTo>
                  <a:cubicBezTo>
                    <a:pt x="1404" y="679"/>
                    <a:pt x="1404" y="679"/>
                    <a:pt x="1404" y="679"/>
                  </a:cubicBezTo>
                  <a:cubicBezTo>
                    <a:pt x="705" y="679"/>
                    <a:pt x="705" y="679"/>
                    <a:pt x="705" y="679"/>
                  </a:cubicBezTo>
                  <a:lnTo>
                    <a:pt x="705" y="9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sp>
          <p:nvSpPr>
            <p:cNvPr id="91" name="Freeform 6"/>
            <p:cNvSpPr>
              <a:spLocks noEditPoints="1"/>
            </p:cNvSpPr>
            <p:nvPr/>
          </p:nvSpPr>
          <p:spPr bwMode="auto">
            <a:xfrm>
              <a:off x="1140" y="536"/>
              <a:ext cx="841" cy="844"/>
            </a:xfrm>
            <a:custGeom>
              <a:avLst/>
              <a:gdLst>
                <a:gd name="T0" fmla="*/ 776 w 1540"/>
                <a:gd name="T1" fmla="*/ 3 h 1543"/>
                <a:gd name="T2" fmla="*/ 4 w 1540"/>
                <a:gd name="T3" fmla="*/ 764 h 1543"/>
                <a:gd name="T4" fmla="*/ 768 w 1540"/>
                <a:gd name="T5" fmla="*/ 1538 h 1543"/>
                <a:gd name="T6" fmla="*/ 1540 w 1540"/>
                <a:gd name="T7" fmla="*/ 773 h 1543"/>
                <a:gd name="T8" fmla="*/ 776 w 1540"/>
                <a:gd name="T9" fmla="*/ 3 h 1543"/>
                <a:gd name="T10" fmla="*/ 1313 w 1540"/>
                <a:gd name="T11" fmla="*/ 836 h 1543"/>
                <a:gd name="T12" fmla="*/ 929 w 1540"/>
                <a:gd name="T13" fmla="*/ 1221 h 1543"/>
                <a:gd name="T14" fmla="*/ 785 w 1540"/>
                <a:gd name="T15" fmla="*/ 1221 h 1543"/>
                <a:gd name="T16" fmla="*/ 754 w 1540"/>
                <a:gd name="T17" fmla="*/ 1190 h 1543"/>
                <a:gd name="T18" fmla="*/ 754 w 1540"/>
                <a:gd name="T19" fmla="*/ 1046 h 1543"/>
                <a:gd name="T20" fmla="*/ 913 w 1540"/>
                <a:gd name="T21" fmla="*/ 887 h 1543"/>
                <a:gd name="T22" fmla="*/ 304 w 1540"/>
                <a:gd name="T23" fmla="*/ 887 h 1543"/>
                <a:gd name="T24" fmla="*/ 201 w 1540"/>
                <a:gd name="T25" fmla="*/ 784 h 1543"/>
                <a:gd name="T26" fmla="*/ 201 w 1540"/>
                <a:gd name="T27" fmla="*/ 744 h 1543"/>
                <a:gd name="T28" fmla="*/ 304 w 1540"/>
                <a:gd name="T29" fmla="*/ 640 h 1543"/>
                <a:gd name="T30" fmla="*/ 913 w 1540"/>
                <a:gd name="T31" fmla="*/ 640 h 1543"/>
                <a:gd name="T32" fmla="*/ 756 w 1540"/>
                <a:gd name="T33" fmla="*/ 484 h 1543"/>
                <a:gd name="T34" fmla="*/ 756 w 1540"/>
                <a:gd name="T35" fmla="*/ 340 h 1543"/>
                <a:gd name="T36" fmla="*/ 787 w 1540"/>
                <a:gd name="T37" fmla="*/ 309 h 1543"/>
                <a:gd name="T38" fmla="*/ 931 w 1540"/>
                <a:gd name="T39" fmla="*/ 309 h 1543"/>
                <a:gd name="T40" fmla="*/ 1313 w 1540"/>
                <a:gd name="T41" fmla="*/ 691 h 1543"/>
                <a:gd name="T42" fmla="*/ 1342 w 1540"/>
                <a:gd name="T43" fmla="*/ 774 h 1543"/>
                <a:gd name="T44" fmla="*/ 1313 w 1540"/>
                <a:gd name="T45" fmla="*/ 836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3">
                  <a:moveTo>
                    <a:pt x="776" y="3"/>
                  </a:moveTo>
                  <a:cubicBezTo>
                    <a:pt x="357" y="0"/>
                    <a:pt x="8" y="333"/>
                    <a:pt x="4" y="764"/>
                  </a:cubicBezTo>
                  <a:cubicBezTo>
                    <a:pt x="0" y="1187"/>
                    <a:pt x="338" y="1534"/>
                    <a:pt x="768" y="1538"/>
                  </a:cubicBezTo>
                  <a:cubicBezTo>
                    <a:pt x="1188" y="1543"/>
                    <a:pt x="1534" y="1200"/>
                    <a:pt x="1540" y="773"/>
                  </a:cubicBezTo>
                  <a:cubicBezTo>
                    <a:pt x="1539" y="353"/>
                    <a:pt x="1205" y="6"/>
                    <a:pt x="776" y="3"/>
                  </a:cubicBezTo>
                  <a:close/>
                  <a:moveTo>
                    <a:pt x="1313" y="836"/>
                  </a:moveTo>
                  <a:cubicBezTo>
                    <a:pt x="929" y="1221"/>
                    <a:pt x="929" y="1221"/>
                    <a:pt x="929" y="1221"/>
                  </a:cubicBezTo>
                  <a:cubicBezTo>
                    <a:pt x="889" y="1260"/>
                    <a:pt x="824" y="1260"/>
                    <a:pt x="785" y="1221"/>
                  </a:cubicBezTo>
                  <a:cubicBezTo>
                    <a:pt x="754" y="1190"/>
                    <a:pt x="754" y="1190"/>
                    <a:pt x="754" y="1190"/>
                  </a:cubicBezTo>
                  <a:cubicBezTo>
                    <a:pt x="715" y="1151"/>
                    <a:pt x="715" y="1086"/>
                    <a:pt x="754" y="1046"/>
                  </a:cubicBezTo>
                  <a:cubicBezTo>
                    <a:pt x="913" y="887"/>
                    <a:pt x="913" y="887"/>
                    <a:pt x="913" y="887"/>
                  </a:cubicBezTo>
                  <a:cubicBezTo>
                    <a:pt x="304" y="887"/>
                    <a:pt x="304" y="887"/>
                    <a:pt x="304" y="887"/>
                  </a:cubicBezTo>
                  <a:cubicBezTo>
                    <a:pt x="247" y="887"/>
                    <a:pt x="201" y="841"/>
                    <a:pt x="201" y="784"/>
                  </a:cubicBezTo>
                  <a:cubicBezTo>
                    <a:pt x="201" y="744"/>
                    <a:pt x="201" y="744"/>
                    <a:pt x="201" y="744"/>
                  </a:cubicBezTo>
                  <a:cubicBezTo>
                    <a:pt x="201" y="687"/>
                    <a:pt x="247" y="640"/>
                    <a:pt x="304" y="640"/>
                  </a:cubicBezTo>
                  <a:cubicBezTo>
                    <a:pt x="913" y="640"/>
                    <a:pt x="913" y="640"/>
                    <a:pt x="913" y="640"/>
                  </a:cubicBezTo>
                  <a:cubicBezTo>
                    <a:pt x="756" y="484"/>
                    <a:pt x="756" y="484"/>
                    <a:pt x="756" y="484"/>
                  </a:cubicBezTo>
                  <a:cubicBezTo>
                    <a:pt x="716" y="444"/>
                    <a:pt x="716" y="379"/>
                    <a:pt x="756" y="340"/>
                  </a:cubicBezTo>
                  <a:cubicBezTo>
                    <a:pt x="787" y="309"/>
                    <a:pt x="787" y="309"/>
                    <a:pt x="787" y="309"/>
                  </a:cubicBezTo>
                  <a:cubicBezTo>
                    <a:pt x="826" y="269"/>
                    <a:pt x="891" y="269"/>
                    <a:pt x="931" y="309"/>
                  </a:cubicBezTo>
                  <a:cubicBezTo>
                    <a:pt x="1313" y="691"/>
                    <a:pt x="1313" y="691"/>
                    <a:pt x="1313" y="691"/>
                  </a:cubicBezTo>
                  <a:cubicBezTo>
                    <a:pt x="1336" y="714"/>
                    <a:pt x="1345" y="744"/>
                    <a:pt x="1342" y="774"/>
                  </a:cubicBezTo>
                  <a:cubicBezTo>
                    <a:pt x="1340" y="797"/>
                    <a:pt x="1331" y="819"/>
                    <a:pt x="1313" y="8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grpSp>
      <p:sp>
        <p:nvSpPr>
          <p:cNvPr id="94" name="TextBox 93"/>
          <p:cNvSpPr txBox="1"/>
          <p:nvPr userDrawn="1"/>
        </p:nvSpPr>
        <p:spPr bwMode="white">
          <a:xfrm>
            <a:off x="304800" y="4514369"/>
            <a:ext cx="4114800" cy="646203"/>
          </a:xfrm>
          <a:prstGeom prst="rect">
            <a:avLst/>
          </a:prstGeom>
          <a:noFill/>
        </p:spPr>
        <p:txBody>
          <a:bodyPr wrap="square" lIns="155408" tIns="155408" rIns="155408" bIns="155408" rtlCol="0">
            <a:spAutoFit/>
          </a:bodyPr>
          <a:lstStyle/>
          <a:p>
            <a:pPr>
              <a:lnSpc>
                <a:spcPct val="90000"/>
              </a:lnSpc>
              <a:spcBef>
                <a:spcPts val="1799"/>
              </a:spcBef>
              <a:tabLst>
                <a:tab pos="279316" algn="l"/>
              </a:tabLst>
            </a:pPr>
            <a:r>
              <a:rPr lang="en-US" sz="2399" b="1" kern="0" spc="-5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95" name="Straight Connector 9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3" name="Title 1"/>
          <p:cNvSpPr>
            <a:spLocks noGrp="1"/>
          </p:cNvSpPr>
          <p:nvPr>
            <p:ph type="title" hasCustomPrompt="1"/>
          </p:nvPr>
        </p:nvSpPr>
        <p:spPr>
          <a:xfrm>
            <a:off x="293077" y="1702003"/>
            <a:ext cx="11582400" cy="2142125"/>
          </a:xfrm>
          <a:noFill/>
        </p:spPr>
        <p:txBody>
          <a:bodyPr vert="horz" wrap="square" lIns="155448" tIns="155448" rIns="155448" bIns="155448" rtlCol="0" anchor="b" anchorCtr="0">
            <a:spAutoFit/>
          </a:bodyPr>
          <a:lstStyle>
            <a:lvl1pPr marL="0" marR="0" indent="0" algn="l" defTabSz="914126" rtl="0" eaLnBrk="1" fontAlgn="auto" latinLnBrk="0" hangingPunct="1">
              <a:lnSpc>
                <a:spcPct val="90000"/>
              </a:lnSpc>
              <a:spcBef>
                <a:spcPct val="0"/>
              </a:spcBef>
              <a:spcAft>
                <a:spcPts val="0"/>
              </a:spcAft>
              <a:buClrTx/>
              <a:buSzTx/>
              <a:buFontTx/>
              <a:buNone/>
              <a:tabLst/>
              <a:defRPr kumimoji="0" lang="en-US" sz="6598"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p>
        </p:txBody>
      </p:sp>
      <p:sp>
        <p:nvSpPr>
          <p:cNvPr id="14" name="Text Placeholder 3"/>
          <p:cNvSpPr>
            <a:spLocks noGrp="1"/>
          </p:cNvSpPr>
          <p:nvPr>
            <p:ph type="body" sz="quarter" idx="10" hasCustomPrompt="1"/>
          </p:nvPr>
        </p:nvSpPr>
        <p:spPr>
          <a:xfrm>
            <a:off x="304800" y="4894590"/>
            <a:ext cx="8734403" cy="701731"/>
          </a:xfrm>
          <a:noFill/>
        </p:spPr>
        <p:txBody>
          <a:bodyPr vert="horz" wrap="square" lIns="155448" tIns="155448" rIns="155448" bIns="155448" rtlCol="0">
            <a:spAutoFit/>
          </a:bodyPr>
          <a:lstStyle>
            <a:lvl1pPr>
              <a:defRPr kumimoji="0" lang="en-US" sz="2799"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a:t>Speaker Name, Job Title</a:t>
            </a:r>
          </a:p>
        </p:txBody>
      </p:sp>
    </p:spTree>
    <p:extLst>
      <p:ext uri="{BB962C8B-B14F-4D97-AF65-F5344CB8AC3E}">
        <p14:creationId xmlns:p14="http://schemas.microsoft.com/office/powerpoint/2010/main" val="40577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6.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lt1" tx1="dk1" bg2="lt2" tx2="dk2" accent1="accent1" accent2="accent2" accent3="accent3" accent4="accent4" accent5="accent5" accent6="accent6" hlink="hlink" folHlink="folHlink"/>
  <p:sldLayoutIdLst>
    <p:sldLayoutId id="2147483943" r:id="rId1"/>
    <p:sldLayoutId id="2147483813" r:id="rId2"/>
    <p:sldLayoutId id="2147483740" r:id="rId3"/>
    <p:sldLayoutId id="2147483814" r:id="rId4"/>
    <p:sldLayoutId id="2147483815" r:id="rId5"/>
    <p:sldLayoutId id="2147483739" r:id="rId6"/>
    <p:sldLayoutId id="2147483816" r:id="rId7"/>
    <p:sldLayoutId id="2147483817" r:id="rId8"/>
    <p:sldLayoutId id="2147483752" r:id="rId9"/>
    <p:sldLayoutId id="2147483754" r:id="rId10"/>
    <p:sldLayoutId id="21474837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gs>
                    <a:gs pos="100000">
                      <a:prstClr val="white"/>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509292524"/>
      </p:ext>
    </p:extLst>
  </p:cSld>
  <p:clrMap bg1="lt1" tx1="dk1" bg2="lt2" tx2="dk2" accent1="accent1" accent2="accent2" accent3="accent3" accent4="accent4" accent5="accent5" accent6="accent6" hlink="hlink" folHlink="folHlink"/>
  <p:sldLayoutIdLst>
    <p:sldLayoutId id="2147483971" r:id="rId1"/>
    <p:sldLayoutId id="2147483968" r:id="rId2"/>
    <p:sldLayoutId id="2147483965" r:id="rId3"/>
    <p:sldLayoutId id="2147483974" r:id="rId4"/>
    <p:sldLayoutId id="214748399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8391645"/>
      </p:ext>
    </p:extLst>
  </p:cSld>
  <p:clrMap bg1="lt1" tx1="dk1" bg2="lt2" tx2="dk2" accent1="accent1" accent2="accent2" accent3="accent3" accent4="accent4" accent5="accent5" accent6="accent6" hlink="hlink" folHlink="folHlink"/>
  <p:sldLayoutIdLst>
    <p:sldLayoutId id="214748395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9237518"/>
      </p:ext>
    </p:extLst>
  </p:cSld>
  <p:clrMap bg1="lt1" tx1="dk1" bg2="lt2" tx2="dk2" accent1="accent1" accent2="accent2" accent3="accent3" accent4="accent4" accent5="accent5" accent6="accent6" hlink="hlink" folHlink="folHlink"/>
  <p:sldLayoutIdLst>
    <p:sldLayoutId id="214748396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315837592"/>
      </p:ext>
    </p:extLst>
  </p:cSld>
  <p:clrMap bg1="lt1" tx1="dk1" bg2="lt2" tx2="dk2" accent1="accent1" accent2="accent2" accent3="accent3" accent4="accent4" accent5="accent5" accent6="accent6" hlink="hlink" folHlink="folHlink"/>
  <p:sldLayoutIdLst>
    <p:sldLayoutId id="2147483926" r:id="rId1"/>
    <p:sldLayoutId id="2147483928" r:id="rId2"/>
    <p:sldLayoutId id="2147483929" r:id="rId3"/>
    <p:sldLayoutId id="2147483930" r:id="rId4"/>
    <p:sldLayoutId id="2147483931" r:id="rId5"/>
    <p:sldLayoutId id="2147483932" r:id="rId6"/>
    <p:sldLayoutId id="2147483933" r:id="rId7"/>
    <p:sldLayoutId id="2147483934" r:id="rId8"/>
    <p:sldLayoutId id="2147483936" r:id="rId9"/>
    <p:sldLayoutId id="2147483937" r:id="rId10"/>
    <p:sldLayoutId id="21474839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577281747"/>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3" r:id="rId17"/>
    <p:sldLayoutId id="214748399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801"/>
            <a:ext cx="11582400" cy="867930"/>
          </a:xfrm>
          <a:prstGeom prst="rect">
            <a:avLst/>
          </a:prstGeom>
        </p:spPr>
        <p:txBody>
          <a:bodyPr vert="horz" lIns="155448" tIns="155448" rIns="155448" bIns="155448" rtlCol="0" anchor="t" anchorCtr="0">
            <a:spAutoFit/>
          </a:bodyPr>
          <a:lstStyle/>
          <a:p>
            <a:pPr lvl="0"/>
            <a:r>
              <a:rPr lang="en-US"/>
              <a:t>Click to edit Master title style</a:t>
            </a:r>
          </a:p>
        </p:txBody>
      </p:sp>
      <p:sp>
        <p:nvSpPr>
          <p:cNvPr id="3" name="Text Placeholder 2"/>
          <p:cNvSpPr>
            <a:spLocks noGrp="1"/>
          </p:cNvSpPr>
          <p:nvPr>
            <p:ph type="body" idx="1"/>
          </p:nvPr>
        </p:nvSpPr>
        <p:spPr>
          <a:xfrm>
            <a:off x="304801" y="1219202"/>
            <a:ext cx="11582400" cy="5333999"/>
          </a:xfrm>
          <a:prstGeom prst="rect">
            <a:avLst/>
          </a:prstGeom>
        </p:spPr>
        <p:txBody>
          <a:bodyPr vert="horz" lIns="155448" tIns="155448" rIns="155448" bIns="155448" rtlCol="0">
            <a:noAutofit/>
          </a:bodyPr>
          <a:lstStyle/>
          <a:p>
            <a:pPr marL="457063" lvl="0" indent="-457063">
              <a:buClr>
                <a:schemeClr val="accent5"/>
              </a:buClr>
              <a:buFont typeface="Arial" charset="0"/>
            </a:pPr>
            <a:r>
              <a:rPr lang="en-US"/>
              <a:t>Click to edit Master text styles</a:t>
            </a:r>
          </a:p>
          <a:p>
            <a:pPr marL="457063" lvl="1" indent="-457063">
              <a:buClr>
                <a:schemeClr val="accent5"/>
              </a:buClr>
              <a:buFont typeface="Arial" charset="0"/>
            </a:pPr>
            <a:r>
              <a:rPr lang="en-US"/>
              <a:t>Second level</a:t>
            </a:r>
          </a:p>
          <a:p>
            <a:pPr marL="457063" lvl="2" indent="-457063">
              <a:buClr>
                <a:schemeClr val="accent5"/>
              </a:buClr>
              <a:buFont typeface="Arial" charset="0"/>
            </a:pPr>
            <a:r>
              <a:rPr lang="en-US"/>
              <a:t>Third level</a:t>
            </a:r>
          </a:p>
          <a:p>
            <a:pPr marL="457063" lvl="3" indent="-457063">
              <a:buClr>
                <a:schemeClr val="accent5"/>
              </a:buClr>
              <a:buFont typeface="Arial" charset="0"/>
            </a:pPr>
            <a:r>
              <a:rPr lang="en-US"/>
              <a:t>Fourth level</a:t>
            </a:r>
          </a:p>
          <a:p>
            <a:pPr marL="457063" lvl="4" indent="-457063">
              <a:buClr>
                <a:schemeClr val="accent5"/>
              </a:buClr>
              <a:buFont typeface="Arial" charset="0"/>
            </a:pPr>
            <a:r>
              <a:rPr lang="en-US"/>
              <a:t>Fifth level</a:t>
            </a:r>
          </a:p>
        </p:txBody>
      </p:sp>
      <p:sp>
        <p:nvSpPr>
          <p:cNvPr id="6"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7"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63383526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3" r:id="rId7"/>
    <p:sldLayoutId id="214748400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lang="en-US" sz="3999" b="1" kern="1200" dirty="0">
          <a:gradFill>
            <a:gsLst>
              <a:gs pos="0">
                <a:schemeClr val="bg1"/>
              </a:gs>
              <a:gs pos="100000">
                <a:schemeClr val="bg1"/>
              </a:gs>
            </a:gsLst>
            <a:lin ang="5400000" scaled="1"/>
          </a:gradFill>
          <a:latin typeface="Arial" panose="020B0604020202020204" pitchFamily="34" charset="0"/>
          <a:ea typeface="+mj-ea"/>
          <a:cs typeface="Arial" panose="020B0604020202020204" pitchFamily="34" charset="0"/>
        </a:defRPr>
      </a:lvl1pPr>
    </p:titleStyle>
    <p:bodyStyle>
      <a:lvl1pPr marL="0" indent="0" algn="l" defTabSz="914126" rtl="0" eaLnBrk="1" latinLnBrk="0" hangingPunct="1">
        <a:lnSpc>
          <a:spcPct val="90000"/>
        </a:lnSpc>
        <a:spcBef>
          <a:spcPts val="1000"/>
        </a:spcBef>
        <a:buFont typeface="Arial" charset="0"/>
        <a:buChar char="•"/>
        <a:defRPr lang="en-US" sz="3199" b="1" kern="1200" smtClean="0">
          <a:gradFill>
            <a:gsLst>
              <a:gs pos="0">
                <a:schemeClr val="bg1"/>
              </a:gs>
              <a:gs pos="99000">
                <a:schemeClr val="bg1"/>
              </a:gs>
            </a:gsLst>
            <a:lin ang="5400000" scaled="1"/>
          </a:gradFill>
          <a:latin typeface="Arial" panose="020B0604020202020204" pitchFamily="34" charset="0"/>
          <a:ea typeface="+mn-ea"/>
          <a:cs typeface="Arial" panose="020B0604020202020204" pitchFamily="34" charset="0"/>
        </a:defRPr>
      </a:lvl1pPr>
      <a:lvl2pPr marL="0" indent="0" algn="l" defTabSz="914126" rtl="0" eaLnBrk="1" latinLnBrk="0" hangingPunct="1">
        <a:lnSpc>
          <a:spcPct val="90000"/>
        </a:lnSpc>
        <a:spcBef>
          <a:spcPts val="500"/>
        </a:spcBef>
        <a:buFont typeface="Arial" charset="0"/>
        <a:buChar char="•"/>
        <a:defRPr lang="en-US" sz="23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2pPr>
      <a:lvl3pPr marL="0" indent="0" algn="l" defTabSz="914126" rtl="0" eaLnBrk="1" latinLnBrk="0" hangingPunct="1">
        <a:lnSpc>
          <a:spcPct val="90000"/>
        </a:lnSpc>
        <a:spcBef>
          <a:spcPts val="500"/>
        </a:spcBef>
        <a:buFont typeface="Arial" charset="0"/>
        <a:buChar char="•"/>
        <a:defRPr lang="en-US" sz="19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3pPr>
      <a:lvl4pPr marL="0" indent="0" algn="l" defTabSz="914126" rtl="0" eaLnBrk="1" latinLnBrk="0" hangingPunct="1">
        <a:lnSpc>
          <a:spcPct val="90000"/>
        </a:lnSpc>
        <a:spcBef>
          <a:spcPts val="500"/>
        </a:spcBef>
        <a:buFont typeface="Arial" charset="0"/>
        <a:buChar char="•"/>
        <a:defRPr lang="en-US" sz="17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4pPr>
      <a:lvl5pPr marL="0" indent="0" algn="l" defTabSz="914126" rtl="0" eaLnBrk="1" latinLnBrk="0" hangingPunct="1">
        <a:lnSpc>
          <a:spcPct val="90000"/>
        </a:lnSpc>
        <a:spcBef>
          <a:spcPts val="500"/>
        </a:spcBef>
        <a:buFont typeface="Arial" charset="0"/>
        <a:buChar char="•"/>
        <a:defRPr lang="en-US" sz="1799" kern="1200" dirty="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hyperlink" Target="https://auth0.com/docs/jwt" TargetMode="Externa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yossi-r/asm_tls_fp_ansible"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eg"/><Relationship Id="rId3" Type="http://schemas.openxmlformats.org/officeDocument/2006/relationships/slideLayout" Target="../slideLayouts/slideLayout50.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notesSlide" Target="../notesSlides/notesSlide27.xml"/><Relationship Id="rId9"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8.png"/><Relationship Id="rId3" Type="http://schemas.openxmlformats.org/officeDocument/2006/relationships/tags" Target="../tags/tag7.xml"/><Relationship Id="rId7" Type="http://schemas.openxmlformats.org/officeDocument/2006/relationships/image" Target="../media/image53.png"/><Relationship Id="rId12" Type="http://schemas.openxmlformats.org/officeDocument/2006/relationships/image" Target="../media/image57.png"/><Relationship Id="rId17" Type="http://schemas.openxmlformats.org/officeDocument/2006/relationships/image" Target="../media/image44.jpeg"/><Relationship Id="rId2" Type="http://schemas.openxmlformats.org/officeDocument/2006/relationships/tags" Target="../tags/tag6.xml"/><Relationship Id="rId16" Type="http://schemas.openxmlformats.org/officeDocument/2006/relationships/image" Target="../media/image52.jpeg"/><Relationship Id="rId1" Type="http://schemas.openxmlformats.org/officeDocument/2006/relationships/tags" Target="../tags/tag5.xml"/><Relationship Id="rId6" Type="http://schemas.openxmlformats.org/officeDocument/2006/relationships/notesSlide" Target="../notesSlides/notesSlide28.xml"/><Relationship Id="rId11" Type="http://schemas.openxmlformats.org/officeDocument/2006/relationships/image" Target="../media/image56.png"/><Relationship Id="rId5" Type="http://schemas.openxmlformats.org/officeDocument/2006/relationships/slideLayout" Target="../slideLayouts/slideLayout50.xml"/><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tags" Target="../tags/tag8.xml"/><Relationship Id="rId9" Type="http://schemas.openxmlformats.org/officeDocument/2006/relationships/image" Target="../media/image45.png"/><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6C4D-7B29-4958-B810-4B18DA03DF3D}"/>
              </a:ext>
            </a:extLst>
          </p:cNvPr>
          <p:cNvSpPr>
            <a:spLocks noGrp="1"/>
          </p:cNvSpPr>
          <p:nvPr>
            <p:ph type="ctrTitle"/>
          </p:nvPr>
        </p:nvSpPr>
        <p:spPr>
          <a:xfrm>
            <a:off x="304800" y="2608161"/>
            <a:ext cx="11430000" cy="1228028"/>
          </a:xfrm>
        </p:spPr>
        <p:txBody>
          <a:bodyPr/>
          <a:lstStyle/>
          <a:p>
            <a:r>
              <a:rPr lang="de-DE" dirty="0"/>
              <a:t>API Security</a:t>
            </a:r>
          </a:p>
        </p:txBody>
      </p:sp>
      <p:sp>
        <p:nvSpPr>
          <p:cNvPr id="3" name="Subtitle 2">
            <a:extLst>
              <a:ext uri="{FF2B5EF4-FFF2-40B4-BE49-F238E27FC236}">
                <a16:creationId xmlns:a16="http://schemas.microsoft.com/office/drawing/2014/main" id="{96A41FA4-8290-46E4-8488-6F5E7D2AFB5A}"/>
              </a:ext>
            </a:extLst>
          </p:cNvPr>
          <p:cNvSpPr>
            <a:spLocks noGrp="1"/>
          </p:cNvSpPr>
          <p:nvPr>
            <p:ph type="subTitle" idx="1"/>
          </p:nvPr>
        </p:nvSpPr>
        <p:spPr>
          <a:xfrm>
            <a:off x="304800" y="4894444"/>
            <a:ext cx="5352422" cy="701731"/>
          </a:xfrm>
        </p:spPr>
        <p:txBody>
          <a:bodyPr/>
          <a:lstStyle/>
          <a:p>
            <a:r>
              <a:rPr lang="de-DE" dirty="0"/>
              <a:t>Systems Engineer</a:t>
            </a:r>
          </a:p>
        </p:txBody>
      </p:sp>
      <p:sp>
        <p:nvSpPr>
          <p:cNvPr id="4" name="Text Placeholder 3">
            <a:extLst>
              <a:ext uri="{FF2B5EF4-FFF2-40B4-BE49-F238E27FC236}">
                <a16:creationId xmlns:a16="http://schemas.microsoft.com/office/drawing/2014/main" id="{89D3501F-8B11-4D8D-ABF1-7D2409037551}"/>
              </a:ext>
            </a:extLst>
          </p:cNvPr>
          <p:cNvSpPr>
            <a:spLocks noGrp="1"/>
          </p:cNvSpPr>
          <p:nvPr>
            <p:ph type="body" sz="quarter" idx="12"/>
          </p:nvPr>
        </p:nvSpPr>
        <p:spPr/>
        <p:txBody>
          <a:bodyPr/>
          <a:lstStyle/>
          <a:p>
            <a:r>
              <a:rPr lang="de-DE" dirty="0"/>
              <a:t>January 2018</a:t>
            </a:r>
          </a:p>
        </p:txBody>
      </p:sp>
    </p:spTree>
    <p:extLst>
      <p:ext uri="{BB962C8B-B14F-4D97-AF65-F5344CB8AC3E}">
        <p14:creationId xmlns:p14="http://schemas.microsoft.com/office/powerpoint/2010/main" val="22077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1CBD-DEB4-4579-9996-44BC3B449980}"/>
              </a:ext>
            </a:extLst>
          </p:cNvPr>
          <p:cNvSpPr>
            <a:spLocks noGrp="1"/>
          </p:cNvSpPr>
          <p:nvPr>
            <p:ph type="title"/>
          </p:nvPr>
        </p:nvSpPr>
        <p:spPr>
          <a:xfrm>
            <a:off x="304800" y="304801"/>
            <a:ext cx="11582400" cy="867930"/>
          </a:xfrm>
        </p:spPr>
        <p:txBody>
          <a:bodyPr/>
          <a:lstStyle/>
          <a:p>
            <a:r>
              <a:rPr lang="en-US" dirty="0"/>
              <a:t>TMOS Security Features for API Security</a:t>
            </a:r>
          </a:p>
        </p:txBody>
      </p:sp>
      <p:sp>
        <p:nvSpPr>
          <p:cNvPr id="3" name="Footer Placeholder 2">
            <a:extLst>
              <a:ext uri="{FF2B5EF4-FFF2-40B4-BE49-F238E27FC236}">
                <a16:creationId xmlns:a16="http://schemas.microsoft.com/office/drawing/2014/main" id="{80A917E3-A4D0-41AC-8A48-559A43FB61A4}"/>
              </a:ext>
            </a:extLst>
          </p:cNvPr>
          <p:cNvSpPr>
            <a:spLocks noGrp="1"/>
          </p:cNvSpPr>
          <p:nvPr>
            <p:ph type="ftr" sz="quarter" idx="3"/>
          </p:nvPr>
        </p:nvSpPr>
        <p:spPr/>
        <p:txBody>
          <a:bodyPr/>
          <a:lstStyle/>
          <a:p>
            <a:r>
              <a:rPr lang="en-US" dirty="0"/>
              <a:t>© 2017 F5 Networks</a:t>
            </a:r>
          </a:p>
        </p:txBody>
      </p:sp>
      <p:sp>
        <p:nvSpPr>
          <p:cNvPr id="4" name="Slide Number Placeholder 3">
            <a:extLst>
              <a:ext uri="{FF2B5EF4-FFF2-40B4-BE49-F238E27FC236}">
                <a16:creationId xmlns:a16="http://schemas.microsoft.com/office/drawing/2014/main" id="{204516A9-5368-41FE-888A-33EFFC88AD94}"/>
              </a:ext>
            </a:extLst>
          </p:cNvPr>
          <p:cNvSpPr>
            <a:spLocks noGrp="1"/>
          </p:cNvSpPr>
          <p:nvPr>
            <p:ph type="sldNum" sz="quarter" idx="4"/>
          </p:nvPr>
        </p:nvSpPr>
        <p:spPr/>
        <p:txBody>
          <a:bodyPr/>
          <a:lstStyle/>
          <a:p>
            <a:fld id="{49DF86D6-4B9D-4B83-AF23-D696D3CD110A}" type="slidenum">
              <a:rPr lang="en-US" smtClean="0"/>
              <a:pPr/>
              <a:t>10</a:t>
            </a:fld>
            <a:endParaRPr lang="en-US" dirty="0"/>
          </a:p>
        </p:txBody>
      </p:sp>
      <p:sp>
        <p:nvSpPr>
          <p:cNvPr id="5" name="Text Placeholder 4">
            <a:extLst>
              <a:ext uri="{FF2B5EF4-FFF2-40B4-BE49-F238E27FC236}">
                <a16:creationId xmlns:a16="http://schemas.microsoft.com/office/drawing/2014/main" id="{89BBA1FE-D8B2-4634-A960-3CB9D2C59AB6}"/>
              </a:ext>
            </a:extLst>
          </p:cNvPr>
          <p:cNvSpPr>
            <a:spLocks noGrp="1"/>
          </p:cNvSpPr>
          <p:nvPr>
            <p:ph type="body" sz="quarter" idx="10"/>
          </p:nvPr>
        </p:nvSpPr>
        <p:spPr>
          <a:xfrm>
            <a:off x="304799" y="1219200"/>
            <a:ext cx="12127524" cy="5140180"/>
          </a:xfrm>
        </p:spPr>
        <p:txBody>
          <a:bodyPr/>
          <a:lstStyle/>
          <a:p>
            <a:r>
              <a:rPr lang="en-US" dirty="0">
                <a:solidFill>
                  <a:schemeClr val="bg1"/>
                </a:solidFill>
              </a:rPr>
              <a:t>Cover L3, L4 Security, SSL and DDoS with </a:t>
            </a:r>
            <a:r>
              <a:rPr lang="en-US" dirty="0">
                <a:solidFill>
                  <a:srgbClr val="FF0000"/>
                </a:solidFill>
              </a:rPr>
              <a:t>AFM and LTM</a:t>
            </a:r>
          </a:p>
          <a:p>
            <a:r>
              <a:rPr lang="en-US" dirty="0">
                <a:solidFill>
                  <a:srgbClr val="FF0000"/>
                </a:solidFill>
              </a:rPr>
              <a:t>ASM</a:t>
            </a:r>
            <a:r>
              <a:rPr lang="en-US" dirty="0"/>
              <a:t> for Application security and L7 </a:t>
            </a:r>
            <a:r>
              <a:rPr lang="en-US" dirty="0" err="1"/>
              <a:t>DoS</a:t>
            </a:r>
            <a:r>
              <a:rPr lang="en-US" dirty="0"/>
              <a:t> mitigation</a:t>
            </a:r>
          </a:p>
          <a:p>
            <a:r>
              <a:rPr lang="en-US" dirty="0"/>
              <a:t>Authentication and authorization with </a:t>
            </a:r>
            <a:r>
              <a:rPr lang="en-US" dirty="0">
                <a:solidFill>
                  <a:srgbClr val="FF0000"/>
                </a:solidFill>
              </a:rPr>
              <a:t>APM</a:t>
            </a:r>
          </a:p>
          <a:p>
            <a:r>
              <a:rPr lang="en-US" dirty="0" err="1">
                <a:solidFill>
                  <a:srgbClr val="FF0000"/>
                </a:solidFill>
              </a:rPr>
              <a:t>iRules</a:t>
            </a:r>
            <a:r>
              <a:rPr lang="en-US" dirty="0"/>
              <a:t> – for rate limiting per API URI</a:t>
            </a:r>
          </a:p>
          <a:p>
            <a:r>
              <a:rPr lang="en-US">
                <a:solidFill>
                  <a:srgbClr val="FF0000"/>
                </a:solidFill>
              </a:rPr>
              <a:t>IPI </a:t>
            </a:r>
            <a:r>
              <a:rPr lang="en-US">
                <a:solidFill>
                  <a:schemeClr val="bg1"/>
                </a:solidFill>
              </a:rPr>
              <a:t>- For </a:t>
            </a:r>
            <a:r>
              <a:rPr lang="en-US" dirty="0">
                <a:solidFill>
                  <a:schemeClr val="bg1"/>
                </a:solidFill>
              </a:rPr>
              <a:t>reputation based blocking</a:t>
            </a:r>
          </a:p>
          <a:p>
            <a:endParaRPr lang="en-US" dirty="0">
              <a:solidFill>
                <a:srgbClr val="FF0000"/>
              </a:solidFill>
            </a:endParaRPr>
          </a:p>
        </p:txBody>
      </p:sp>
      <p:sp>
        <p:nvSpPr>
          <p:cNvPr id="8" name="Rectangle: Rounded Corners 7">
            <a:extLst>
              <a:ext uri="{FF2B5EF4-FFF2-40B4-BE49-F238E27FC236}">
                <a16:creationId xmlns:a16="http://schemas.microsoft.com/office/drawing/2014/main" id="{098F4C19-2FBF-4EAB-B0B4-246B0E5B2048}"/>
              </a:ext>
            </a:extLst>
          </p:cNvPr>
          <p:cNvSpPr/>
          <p:nvPr/>
        </p:nvSpPr>
        <p:spPr>
          <a:xfrm>
            <a:off x="10521864" y="4243869"/>
            <a:ext cx="1691013" cy="10772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chemeClr val="tx2"/>
                </a:solidFill>
              </a:rPr>
              <a:t>{  }</a:t>
            </a:r>
          </a:p>
        </p:txBody>
      </p:sp>
      <p:cxnSp>
        <p:nvCxnSpPr>
          <p:cNvPr id="12" name="Straight Arrow Connector 11">
            <a:extLst>
              <a:ext uri="{FF2B5EF4-FFF2-40B4-BE49-F238E27FC236}">
                <a16:creationId xmlns:a16="http://schemas.microsoft.com/office/drawing/2014/main" id="{B35A0BA0-C9BF-4833-9D5F-F0D51C1ED61E}"/>
              </a:ext>
            </a:extLst>
          </p:cNvPr>
          <p:cNvCxnSpPr>
            <a:cxnSpLocks/>
          </p:cNvCxnSpPr>
          <p:nvPr/>
        </p:nvCxnSpPr>
        <p:spPr>
          <a:xfrm>
            <a:off x="11379897" y="3349814"/>
            <a:ext cx="0" cy="978901"/>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7A359A-0032-45F5-9E1A-B3D9795F187B}"/>
              </a:ext>
            </a:extLst>
          </p:cNvPr>
          <p:cNvGrpSpPr/>
          <p:nvPr/>
        </p:nvGrpSpPr>
        <p:grpSpPr>
          <a:xfrm>
            <a:off x="11614435" y="3529708"/>
            <a:ext cx="239394" cy="355080"/>
            <a:chOff x="-10440988" y="18859500"/>
            <a:chExt cx="2273300" cy="3371851"/>
          </a:xfrm>
          <a:solidFill>
            <a:schemeClr val="bg1"/>
          </a:solidFill>
        </p:grpSpPr>
        <p:sp>
          <p:nvSpPr>
            <p:cNvPr id="16" name="Freeform 904">
              <a:extLst>
                <a:ext uri="{FF2B5EF4-FFF2-40B4-BE49-F238E27FC236}">
                  <a16:creationId xmlns:a16="http://schemas.microsoft.com/office/drawing/2014/main" id="{8CADDD34-FAE4-44A9-8307-6C08D1D67D1B}"/>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25400">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905">
              <a:extLst>
                <a:ext uri="{FF2B5EF4-FFF2-40B4-BE49-F238E27FC236}">
                  <a16:creationId xmlns:a16="http://schemas.microsoft.com/office/drawing/2014/main" id="{D6FF788E-C12D-490F-B750-A52820F7EF4E}"/>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25400">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b="1" dirty="0">
                <a:solidFill>
                  <a:schemeClr val="tx2"/>
                </a:solidFill>
              </a:endParaRPr>
            </a:p>
          </p:txBody>
        </p:sp>
      </p:grpSp>
      <p:pic>
        <p:nvPicPr>
          <p:cNvPr id="10" name="Picture 9">
            <a:extLst>
              <a:ext uri="{FF2B5EF4-FFF2-40B4-BE49-F238E27FC236}">
                <a16:creationId xmlns:a16="http://schemas.microsoft.com/office/drawing/2014/main" id="{2CAA766A-4ED9-4FF1-81F9-456E30ADF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8229" y="2487960"/>
            <a:ext cx="743335" cy="682668"/>
          </a:xfrm>
          <a:prstGeom prst="rect">
            <a:avLst/>
          </a:prstGeom>
        </p:spPr>
      </p:pic>
    </p:spTree>
    <p:extLst>
      <p:ext uri="{BB962C8B-B14F-4D97-AF65-F5344CB8AC3E}">
        <p14:creationId xmlns:p14="http://schemas.microsoft.com/office/powerpoint/2010/main" val="18084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EF0A-5FF5-4432-BCFE-E459BF59C0CB}"/>
              </a:ext>
            </a:extLst>
          </p:cNvPr>
          <p:cNvSpPr>
            <a:spLocks noGrp="1"/>
          </p:cNvSpPr>
          <p:nvPr>
            <p:ph type="title"/>
          </p:nvPr>
        </p:nvSpPr>
        <p:spPr/>
        <p:txBody>
          <a:bodyPr/>
          <a:lstStyle/>
          <a:p>
            <a:r>
              <a:rPr lang="en-US" dirty="0"/>
              <a:t>Addressable Architecture</a:t>
            </a:r>
          </a:p>
        </p:txBody>
      </p:sp>
      <p:sp>
        <p:nvSpPr>
          <p:cNvPr id="3" name="Footer Placeholder 2">
            <a:extLst>
              <a:ext uri="{FF2B5EF4-FFF2-40B4-BE49-F238E27FC236}">
                <a16:creationId xmlns:a16="http://schemas.microsoft.com/office/drawing/2014/main" id="{63BF3103-1105-47BF-942E-DF1DCADD3729}"/>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rPr>
              <a:t>© 2016 F5 Networks</a:t>
            </a:r>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2F46872-4A22-4ECF-9A5E-9EE15B9045A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endParaRPr>
          </a:p>
        </p:txBody>
      </p:sp>
      <p:graphicFrame>
        <p:nvGraphicFramePr>
          <p:cNvPr id="9" name="Diagram 8">
            <a:extLst>
              <a:ext uri="{FF2B5EF4-FFF2-40B4-BE49-F238E27FC236}">
                <a16:creationId xmlns:a16="http://schemas.microsoft.com/office/drawing/2014/main" id="{6EF11661-2070-471D-B874-32A42D7048EE}"/>
              </a:ext>
            </a:extLst>
          </p:cNvPr>
          <p:cNvGraphicFramePr/>
          <p:nvPr>
            <p:extLst/>
          </p:nvPr>
        </p:nvGraphicFramePr>
        <p:xfrm>
          <a:off x="-998621" y="723802"/>
          <a:ext cx="12974721" cy="5951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1A1FE6B-F3F1-4F8D-B54B-584AB77BC66A}"/>
              </a:ext>
            </a:extLst>
          </p:cNvPr>
          <p:cNvGrpSpPr/>
          <p:nvPr/>
        </p:nvGrpSpPr>
        <p:grpSpPr>
          <a:xfrm>
            <a:off x="770709" y="2834738"/>
            <a:ext cx="2734584" cy="998064"/>
            <a:chOff x="4345827" y="1305572"/>
            <a:chExt cx="3492230" cy="1593372"/>
          </a:xfrm>
          <a:solidFill>
            <a:sysClr val="window" lastClr="FFFFFF"/>
          </a:solidFill>
        </p:grpSpPr>
        <p:sp>
          <p:nvSpPr>
            <p:cNvPr id="8" name="TextBox 7">
              <a:extLst>
                <a:ext uri="{FF2B5EF4-FFF2-40B4-BE49-F238E27FC236}">
                  <a16:creationId xmlns:a16="http://schemas.microsoft.com/office/drawing/2014/main" id="{3F93F28C-D064-4975-952D-B9DF08C6C629}"/>
                </a:ext>
              </a:extLst>
            </p:cNvPr>
            <p:cNvSpPr txBox="1"/>
            <p:nvPr/>
          </p:nvSpPr>
          <p:spPr>
            <a:xfrm>
              <a:off x="4345827" y="1305572"/>
              <a:ext cx="3492230" cy="943399"/>
            </a:xfrm>
            <a:prstGeom prst="rect">
              <a:avLst/>
            </a:prstGeom>
            <a:noFill/>
          </p:spPr>
          <p:txBody>
            <a:bodyPr wrap="square" rtlCol="0">
              <a:spAutoFit/>
            </a:bodyPr>
            <a:lstStyle/>
            <a:p>
              <a:pPr marL="0" marR="0" lvl="0" indent="0" algn="ctr" defTabSz="60958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ea typeface="+mn-ea"/>
                  <a:cs typeface="Franklin Gothic Book"/>
                </a:rPr>
                <a:t>BEST License + Mobile SDK opt.</a:t>
              </a:r>
              <a:endParaRPr kumimoji="0" lang="en-US" sz="1800" b="0" i="0" u="none" strike="noStrike" kern="0" cap="none" spc="0" normalizeH="0" baseline="0" noProof="0" dirty="0">
                <a:ln>
                  <a:noFill/>
                </a:ln>
                <a:solidFill>
                  <a:prstClr val="white"/>
                </a:solidFill>
                <a:effectLst/>
                <a:uLnTx/>
                <a:uFillTx/>
                <a:latin typeface="Calibri"/>
                <a:ea typeface="+mn-ea"/>
                <a:cs typeface="Franklin Gothic Book"/>
              </a:endParaRPr>
            </a:p>
          </p:txBody>
        </p:sp>
        <p:sp>
          <p:nvSpPr>
            <p:cNvPr id="10" name="Freeform 291">
              <a:extLst>
                <a:ext uri="{FF2B5EF4-FFF2-40B4-BE49-F238E27FC236}">
                  <a16:creationId xmlns:a16="http://schemas.microsoft.com/office/drawing/2014/main" id="{F9E13595-3CE0-4E8B-87B6-36E5CCA3DC12}"/>
                </a:ext>
              </a:extLst>
            </p:cNvPr>
            <p:cNvSpPr>
              <a:spLocks noEditPoints="1"/>
            </p:cNvSpPr>
            <p:nvPr/>
          </p:nvSpPr>
          <p:spPr bwMode="auto">
            <a:xfrm>
              <a:off x="4581013" y="1902975"/>
              <a:ext cx="3124200" cy="995969"/>
            </a:xfrm>
            <a:custGeom>
              <a:avLst/>
              <a:gdLst>
                <a:gd name="T0" fmla="*/ 19 w 898"/>
                <a:gd name="T1" fmla="*/ 0 h 267"/>
                <a:gd name="T2" fmla="*/ 0 w 898"/>
                <a:gd name="T3" fmla="*/ 81 h 267"/>
                <a:gd name="T4" fmla="*/ 879 w 898"/>
                <a:gd name="T5" fmla="*/ 99 h 267"/>
                <a:gd name="T6" fmla="*/ 898 w 898"/>
                <a:gd name="T7" fmla="*/ 19 h 267"/>
                <a:gd name="T8" fmla="*/ 883 w 898"/>
                <a:gd name="T9" fmla="*/ 91 h 267"/>
                <a:gd name="T10" fmla="*/ 14 w 898"/>
                <a:gd name="T11" fmla="*/ 88 h 267"/>
                <a:gd name="T12" fmla="*/ 883 w 898"/>
                <a:gd name="T13" fmla="*/ 84 h 267"/>
                <a:gd name="T14" fmla="*/ 883 w 898"/>
                <a:gd name="T15" fmla="*/ 91 h 267"/>
                <a:gd name="T16" fmla="*/ 18 w 898"/>
                <a:gd name="T17" fmla="*/ 76 h 267"/>
                <a:gd name="T18" fmla="*/ 18 w 898"/>
                <a:gd name="T19" fmla="*/ 69 h 267"/>
                <a:gd name="T20" fmla="*/ 887 w 898"/>
                <a:gd name="T21" fmla="*/ 72 h 267"/>
                <a:gd name="T22" fmla="*/ 879 w 898"/>
                <a:gd name="T23" fmla="*/ 111 h 267"/>
                <a:gd name="T24" fmla="*/ 0 w 898"/>
                <a:gd name="T25" fmla="*/ 129 h 267"/>
                <a:gd name="T26" fmla="*/ 19 w 898"/>
                <a:gd name="T27" fmla="*/ 267 h 267"/>
                <a:gd name="T28" fmla="*/ 898 w 898"/>
                <a:gd name="T29" fmla="*/ 248 h 267"/>
                <a:gd name="T30" fmla="*/ 879 w 898"/>
                <a:gd name="T31" fmla="*/ 111 h 267"/>
                <a:gd name="T32" fmla="*/ 328 w 898"/>
                <a:gd name="T33" fmla="*/ 206 h 267"/>
                <a:gd name="T34" fmla="*/ 315 w 898"/>
                <a:gd name="T35" fmla="*/ 197 h 267"/>
                <a:gd name="T36" fmla="*/ 324 w 898"/>
                <a:gd name="T37" fmla="*/ 183 h 267"/>
                <a:gd name="T38" fmla="*/ 337 w 898"/>
                <a:gd name="T39" fmla="*/ 192 h 267"/>
                <a:gd name="T40" fmla="*/ 377 w 898"/>
                <a:gd name="T41" fmla="*/ 197 h 267"/>
                <a:gd name="T42" fmla="*/ 363 w 898"/>
                <a:gd name="T43" fmla="*/ 206 h 267"/>
                <a:gd name="T44" fmla="*/ 354 w 898"/>
                <a:gd name="T45" fmla="*/ 192 h 267"/>
                <a:gd name="T46" fmla="*/ 368 w 898"/>
                <a:gd name="T47" fmla="*/ 183 h 267"/>
                <a:gd name="T48" fmla="*/ 377 w 898"/>
                <a:gd name="T49" fmla="*/ 197 h 267"/>
                <a:gd name="T50" fmla="*/ 408 w 898"/>
                <a:gd name="T51" fmla="*/ 206 h 267"/>
                <a:gd name="T52" fmla="*/ 394 w 898"/>
                <a:gd name="T53" fmla="*/ 197 h 267"/>
                <a:gd name="T54" fmla="*/ 403 w 898"/>
                <a:gd name="T55" fmla="*/ 183 h 267"/>
                <a:gd name="T56" fmla="*/ 417 w 898"/>
                <a:gd name="T57" fmla="*/ 192 h 267"/>
                <a:gd name="T58" fmla="*/ 456 w 898"/>
                <a:gd name="T59" fmla="*/ 197 h 267"/>
                <a:gd name="T60" fmla="*/ 443 w 898"/>
                <a:gd name="T61" fmla="*/ 206 h 267"/>
                <a:gd name="T62" fmla="*/ 434 w 898"/>
                <a:gd name="T63" fmla="*/ 192 h 267"/>
                <a:gd name="T64" fmla="*/ 447 w 898"/>
                <a:gd name="T65" fmla="*/ 183 h 267"/>
                <a:gd name="T66" fmla="*/ 456 w 898"/>
                <a:gd name="T67" fmla="*/ 197 h 267"/>
                <a:gd name="T68" fmla="*/ 487 w 898"/>
                <a:gd name="T69" fmla="*/ 206 h 267"/>
                <a:gd name="T70" fmla="*/ 473 w 898"/>
                <a:gd name="T71" fmla="*/ 197 h 267"/>
                <a:gd name="T72" fmla="*/ 482 w 898"/>
                <a:gd name="T73" fmla="*/ 183 h 267"/>
                <a:gd name="T74" fmla="*/ 496 w 898"/>
                <a:gd name="T75" fmla="*/ 192 h 267"/>
                <a:gd name="T76" fmla="*/ 726 w 898"/>
                <a:gd name="T77" fmla="*/ 200 h 267"/>
                <a:gd name="T78" fmla="*/ 560 w 898"/>
                <a:gd name="T79" fmla="*/ 212 h 267"/>
                <a:gd name="T80" fmla="*/ 548 w 898"/>
                <a:gd name="T81" fmla="*/ 189 h 267"/>
                <a:gd name="T82" fmla="*/ 714 w 898"/>
                <a:gd name="T83" fmla="*/ 177 h 267"/>
                <a:gd name="T84" fmla="*/ 726 w 898"/>
                <a:gd name="T85" fmla="*/ 200 h 267"/>
                <a:gd name="T86" fmla="*/ 793 w 898"/>
                <a:gd name="T87" fmla="*/ 194 h 267"/>
                <a:gd name="T88" fmla="*/ 858 w 898"/>
                <a:gd name="T89" fmla="*/ 19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8" h="267">
                  <a:moveTo>
                    <a:pt x="879" y="0"/>
                  </a:moveTo>
                  <a:cubicBezTo>
                    <a:pt x="19" y="0"/>
                    <a:pt x="19" y="0"/>
                    <a:pt x="19" y="0"/>
                  </a:cubicBezTo>
                  <a:cubicBezTo>
                    <a:pt x="8" y="0"/>
                    <a:pt x="0" y="9"/>
                    <a:pt x="0" y="19"/>
                  </a:cubicBezTo>
                  <a:cubicBezTo>
                    <a:pt x="0" y="81"/>
                    <a:pt x="0" y="81"/>
                    <a:pt x="0" y="81"/>
                  </a:cubicBezTo>
                  <a:cubicBezTo>
                    <a:pt x="0" y="91"/>
                    <a:pt x="8" y="99"/>
                    <a:pt x="19" y="99"/>
                  </a:cubicBezTo>
                  <a:cubicBezTo>
                    <a:pt x="879" y="99"/>
                    <a:pt x="879" y="99"/>
                    <a:pt x="879" y="99"/>
                  </a:cubicBezTo>
                  <a:cubicBezTo>
                    <a:pt x="889" y="99"/>
                    <a:pt x="898" y="91"/>
                    <a:pt x="898" y="81"/>
                  </a:cubicBezTo>
                  <a:cubicBezTo>
                    <a:pt x="898" y="19"/>
                    <a:pt x="898" y="19"/>
                    <a:pt x="898" y="19"/>
                  </a:cubicBezTo>
                  <a:cubicBezTo>
                    <a:pt x="898" y="9"/>
                    <a:pt x="889" y="0"/>
                    <a:pt x="879" y="0"/>
                  </a:cubicBezTo>
                  <a:close/>
                  <a:moveTo>
                    <a:pt x="883" y="91"/>
                  </a:moveTo>
                  <a:cubicBezTo>
                    <a:pt x="18" y="91"/>
                    <a:pt x="18" y="91"/>
                    <a:pt x="18" y="91"/>
                  </a:cubicBezTo>
                  <a:cubicBezTo>
                    <a:pt x="16" y="91"/>
                    <a:pt x="14" y="90"/>
                    <a:pt x="14" y="88"/>
                  </a:cubicBezTo>
                  <a:cubicBezTo>
                    <a:pt x="14" y="86"/>
                    <a:pt x="16" y="84"/>
                    <a:pt x="18" y="84"/>
                  </a:cubicBezTo>
                  <a:cubicBezTo>
                    <a:pt x="883" y="84"/>
                    <a:pt x="883" y="84"/>
                    <a:pt x="883" y="84"/>
                  </a:cubicBezTo>
                  <a:cubicBezTo>
                    <a:pt x="885" y="84"/>
                    <a:pt x="887" y="86"/>
                    <a:pt x="887" y="88"/>
                  </a:cubicBezTo>
                  <a:cubicBezTo>
                    <a:pt x="887" y="90"/>
                    <a:pt x="885" y="91"/>
                    <a:pt x="883" y="91"/>
                  </a:cubicBezTo>
                  <a:close/>
                  <a:moveTo>
                    <a:pt x="883" y="76"/>
                  </a:moveTo>
                  <a:cubicBezTo>
                    <a:pt x="18" y="76"/>
                    <a:pt x="18" y="76"/>
                    <a:pt x="18" y="76"/>
                  </a:cubicBezTo>
                  <a:cubicBezTo>
                    <a:pt x="16" y="76"/>
                    <a:pt x="14" y="74"/>
                    <a:pt x="14" y="72"/>
                  </a:cubicBezTo>
                  <a:cubicBezTo>
                    <a:pt x="14" y="71"/>
                    <a:pt x="16" y="69"/>
                    <a:pt x="18" y="69"/>
                  </a:cubicBezTo>
                  <a:cubicBezTo>
                    <a:pt x="883" y="69"/>
                    <a:pt x="883" y="69"/>
                    <a:pt x="883" y="69"/>
                  </a:cubicBezTo>
                  <a:cubicBezTo>
                    <a:pt x="885" y="69"/>
                    <a:pt x="887" y="71"/>
                    <a:pt x="887" y="72"/>
                  </a:cubicBezTo>
                  <a:cubicBezTo>
                    <a:pt x="887" y="74"/>
                    <a:pt x="885" y="76"/>
                    <a:pt x="883" y="76"/>
                  </a:cubicBezTo>
                  <a:close/>
                  <a:moveTo>
                    <a:pt x="879" y="111"/>
                  </a:moveTo>
                  <a:cubicBezTo>
                    <a:pt x="19" y="111"/>
                    <a:pt x="19" y="111"/>
                    <a:pt x="19" y="111"/>
                  </a:cubicBezTo>
                  <a:cubicBezTo>
                    <a:pt x="8" y="111"/>
                    <a:pt x="0" y="119"/>
                    <a:pt x="0" y="129"/>
                  </a:cubicBezTo>
                  <a:cubicBezTo>
                    <a:pt x="0" y="248"/>
                    <a:pt x="0" y="248"/>
                    <a:pt x="0" y="248"/>
                  </a:cubicBezTo>
                  <a:cubicBezTo>
                    <a:pt x="0" y="258"/>
                    <a:pt x="8" y="267"/>
                    <a:pt x="19" y="267"/>
                  </a:cubicBezTo>
                  <a:cubicBezTo>
                    <a:pt x="879" y="267"/>
                    <a:pt x="879" y="267"/>
                    <a:pt x="879" y="267"/>
                  </a:cubicBezTo>
                  <a:cubicBezTo>
                    <a:pt x="889" y="267"/>
                    <a:pt x="898" y="258"/>
                    <a:pt x="898" y="248"/>
                  </a:cubicBezTo>
                  <a:cubicBezTo>
                    <a:pt x="898" y="129"/>
                    <a:pt x="898" y="129"/>
                    <a:pt x="898" y="129"/>
                  </a:cubicBezTo>
                  <a:cubicBezTo>
                    <a:pt x="898" y="119"/>
                    <a:pt x="889" y="111"/>
                    <a:pt x="879" y="111"/>
                  </a:cubicBezTo>
                  <a:close/>
                  <a:moveTo>
                    <a:pt x="337" y="197"/>
                  </a:moveTo>
                  <a:cubicBezTo>
                    <a:pt x="337" y="202"/>
                    <a:pt x="333" y="206"/>
                    <a:pt x="328" y="206"/>
                  </a:cubicBezTo>
                  <a:cubicBezTo>
                    <a:pt x="324" y="206"/>
                    <a:pt x="324" y="206"/>
                    <a:pt x="324" y="206"/>
                  </a:cubicBezTo>
                  <a:cubicBezTo>
                    <a:pt x="319" y="206"/>
                    <a:pt x="315" y="202"/>
                    <a:pt x="315" y="197"/>
                  </a:cubicBezTo>
                  <a:cubicBezTo>
                    <a:pt x="315" y="192"/>
                    <a:pt x="315" y="192"/>
                    <a:pt x="315" y="192"/>
                  </a:cubicBezTo>
                  <a:cubicBezTo>
                    <a:pt x="315" y="187"/>
                    <a:pt x="319" y="183"/>
                    <a:pt x="324" y="183"/>
                  </a:cubicBezTo>
                  <a:cubicBezTo>
                    <a:pt x="328" y="183"/>
                    <a:pt x="328" y="183"/>
                    <a:pt x="328" y="183"/>
                  </a:cubicBezTo>
                  <a:cubicBezTo>
                    <a:pt x="333" y="183"/>
                    <a:pt x="337" y="187"/>
                    <a:pt x="337" y="192"/>
                  </a:cubicBezTo>
                  <a:lnTo>
                    <a:pt x="337" y="197"/>
                  </a:lnTo>
                  <a:close/>
                  <a:moveTo>
                    <a:pt x="377" y="197"/>
                  </a:moveTo>
                  <a:cubicBezTo>
                    <a:pt x="377" y="202"/>
                    <a:pt x="373" y="206"/>
                    <a:pt x="368" y="206"/>
                  </a:cubicBezTo>
                  <a:cubicBezTo>
                    <a:pt x="363" y="206"/>
                    <a:pt x="363" y="206"/>
                    <a:pt x="363" y="206"/>
                  </a:cubicBezTo>
                  <a:cubicBezTo>
                    <a:pt x="358" y="206"/>
                    <a:pt x="354" y="202"/>
                    <a:pt x="354" y="197"/>
                  </a:cubicBezTo>
                  <a:cubicBezTo>
                    <a:pt x="354" y="192"/>
                    <a:pt x="354" y="192"/>
                    <a:pt x="354" y="192"/>
                  </a:cubicBezTo>
                  <a:cubicBezTo>
                    <a:pt x="354" y="187"/>
                    <a:pt x="358" y="183"/>
                    <a:pt x="363" y="183"/>
                  </a:cubicBezTo>
                  <a:cubicBezTo>
                    <a:pt x="368" y="183"/>
                    <a:pt x="368" y="183"/>
                    <a:pt x="368" y="183"/>
                  </a:cubicBezTo>
                  <a:cubicBezTo>
                    <a:pt x="373" y="183"/>
                    <a:pt x="377" y="187"/>
                    <a:pt x="377" y="192"/>
                  </a:cubicBezTo>
                  <a:lnTo>
                    <a:pt x="377" y="197"/>
                  </a:lnTo>
                  <a:close/>
                  <a:moveTo>
                    <a:pt x="417" y="197"/>
                  </a:moveTo>
                  <a:cubicBezTo>
                    <a:pt x="417" y="202"/>
                    <a:pt x="413" y="206"/>
                    <a:pt x="408" y="206"/>
                  </a:cubicBezTo>
                  <a:cubicBezTo>
                    <a:pt x="403" y="206"/>
                    <a:pt x="403" y="206"/>
                    <a:pt x="403" y="206"/>
                  </a:cubicBezTo>
                  <a:cubicBezTo>
                    <a:pt x="398" y="206"/>
                    <a:pt x="394" y="202"/>
                    <a:pt x="394" y="197"/>
                  </a:cubicBezTo>
                  <a:cubicBezTo>
                    <a:pt x="394" y="192"/>
                    <a:pt x="394" y="192"/>
                    <a:pt x="394" y="192"/>
                  </a:cubicBezTo>
                  <a:cubicBezTo>
                    <a:pt x="394" y="187"/>
                    <a:pt x="398" y="183"/>
                    <a:pt x="403" y="183"/>
                  </a:cubicBezTo>
                  <a:cubicBezTo>
                    <a:pt x="408" y="183"/>
                    <a:pt x="408" y="183"/>
                    <a:pt x="408" y="183"/>
                  </a:cubicBezTo>
                  <a:cubicBezTo>
                    <a:pt x="413" y="183"/>
                    <a:pt x="417" y="187"/>
                    <a:pt x="417" y="192"/>
                  </a:cubicBezTo>
                  <a:lnTo>
                    <a:pt x="417" y="197"/>
                  </a:lnTo>
                  <a:close/>
                  <a:moveTo>
                    <a:pt x="456" y="197"/>
                  </a:moveTo>
                  <a:cubicBezTo>
                    <a:pt x="456" y="202"/>
                    <a:pt x="452" y="206"/>
                    <a:pt x="447" y="206"/>
                  </a:cubicBezTo>
                  <a:cubicBezTo>
                    <a:pt x="443" y="206"/>
                    <a:pt x="443" y="206"/>
                    <a:pt x="443" y="206"/>
                  </a:cubicBezTo>
                  <a:cubicBezTo>
                    <a:pt x="438" y="206"/>
                    <a:pt x="434" y="202"/>
                    <a:pt x="434" y="197"/>
                  </a:cubicBezTo>
                  <a:cubicBezTo>
                    <a:pt x="434" y="192"/>
                    <a:pt x="434" y="192"/>
                    <a:pt x="434" y="192"/>
                  </a:cubicBezTo>
                  <a:cubicBezTo>
                    <a:pt x="434" y="187"/>
                    <a:pt x="438" y="183"/>
                    <a:pt x="443" y="183"/>
                  </a:cubicBezTo>
                  <a:cubicBezTo>
                    <a:pt x="447" y="183"/>
                    <a:pt x="447" y="183"/>
                    <a:pt x="447" y="183"/>
                  </a:cubicBezTo>
                  <a:cubicBezTo>
                    <a:pt x="452" y="183"/>
                    <a:pt x="456" y="187"/>
                    <a:pt x="456" y="192"/>
                  </a:cubicBezTo>
                  <a:lnTo>
                    <a:pt x="456" y="197"/>
                  </a:lnTo>
                  <a:close/>
                  <a:moveTo>
                    <a:pt x="496" y="197"/>
                  </a:moveTo>
                  <a:cubicBezTo>
                    <a:pt x="496" y="202"/>
                    <a:pt x="492" y="206"/>
                    <a:pt x="487" y="206"/>
                  </a:cubicBezTo>
                  <a:cubicBezTo>
                    <a:pt x="482" y="206"/>
                    <a:pt x="482" y="206"/>
                    <a:pt x="482" y="206"/>
                  </a:cubicBezTo>
                  <a:cubicBezTo>
                    <a:pt x="477" y="206"/>
                    <a:pt x="473" y="202"/>
                    <a:pt x="473" y="197"/>
                  </a:cubicBezTo>
                  <a:cubicBezTo>
                    <a:pt x="473" y="192"/>
                    <a:pt x="473" y="192"/>
                    <a:pt x="473" y="192"/>
                  </a:cubicBezTo>
                  <a:cubicBezTo>
                    <a:pt x="473" y="187"/>
                    <a:pt x="477" y="183"/>
                    <a:pt x="482" y="183"/>
                  </a:cubicBezTo>
                  <a:cubicBezTo>
                    <a:pt x="487" y="183"/>
                    <a:pt x="487" y="183"/>
                    <a:pt x="487" y="183"/>
                  </a:cubicBezTo>
                  <a:cubicBezTo>
                    <a:pt x="492" y="183"/>
                    <a:pt x="496" y="187"/>
                    <a:pt x="496" y="192"/>
                  </a:cubicBezTo>
                  <a:lnTo>
                    <a:pt x="496" y="197"/>
                  </a:lnTo>
                  <a:close/>
                  <a:moveTo>
                    <a:pt x="726" y="200"/>
                  </a:moveTo>
                  <a:cubicBezTo>
                    <a:pt x="726" y="207"/>
                    <a:pt x="721" y="212"/>
                    <a:pt x="714" y="212"/>
                  </a:cubicBezTo>
                  <a:cubicBezTo>
                    <a:pt x="560" y="212"/>
                    <a:pt x="560" y="212"/>
                    <a:pt x="560" y="212"/>
                  </a:cubicBezTo>
                  <a:cubicBezTo>
                    <a:pt x="553" y="212"/>
                    <a:pt x="548" y="207"/>
                    <a:pt x="548" y="200"/>
                  </a:cubicBezTo>
                  <a:cubicBezTo>
                    <a:pt x="548" y="189"/>
                    <a:pt x="548" y="189"/>
                    <a:pt x="548" y="189"/>
                  </a:cubicBezTo>
                  <a:cubicBezTo>
                    <a:pt x="548" y="182"/>
                    <a:pt x="553" y="177"/>
                    <a:pt x="560" y="177"/>
                  </a:cubicBezTo>
                  <a:cubicBezTo>
                    <a:pt x="714" y="177"/>
                    <a:pt x="714" y="177"/>
                    <a:pt x="714" y="177"/>
                  </a:cubicBezTo>
                  <a:cubicBezTo>
                    <a:pt x="721" y="177"/>
                    <a:pt x="726" y="182"/>
                    <a:pt x="726" y="189"/>
                  </a:cubicBezTo>
                  <a:lnTo>
                    <a:pt x="726" y="200"/>
                  </a:lnTo>
                  <a:close/>
                  <a:moveTo>
                    <a:pt x="825" y="227"/>
                  </a:moveTo>
                  <a:cubicBezTo>
                    <a:pt x="807" y="227"/>
                    <a:pt x="793" y="212"/>
                    <a:pt x="793" y="194"/>
                  </a:cubicBezTo>
                  <a:cubicBezTo>
                    <a:pt x="793" y="177"/>
                    <a:pt x="807" y="162"/>
                    <a:pt x="825" y="162"/>
                  </a:cubicBezTo>
                  <a:cubicBezTo>
                    <a:pt x="843" y="162"/>
                    <a:pt x="858" y="177"/>
                    <a:pt x="858" y="194"/>
                  </a:cubicBezTo>
                  <a:cubicBezTo>
                    <a:pt x="858" y="212"/>
                    <a:pt x="843" y="227"/>
                    <a:pt x="825" y="2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 name="Double Brace 5">
            <a:extLst>
              <a:ext uri="{FF2B5EF4-FFF2-40B4-BE49-F238E27FC236}">
                <a16:creationId xmlns:a16="http://schemas.microsoft.com/office/drawing/2014/main" id="{5BABA550-E280-4F69-86DA-ACB79E216BDB}"/>
              </a:ext>
            </a:extLst>
          </p:cNvPr>
          <p:cNvSpPr/>
          <p:nvPr/>
        </p:nvSpPr>
        <p:spPr>
          <a:xfrm>
            <a:off x="3902166" y="2165443"/>
            <a:ext cx="863600" cy="2774795"/>
          </a:xfrm>
          <a:prstGeom prst="bracePair">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API</a:t>
            </a:r>
          </a:p>
        </p:txBody>
      </p:sp>
      <p:sp>
        <p:nvSpPr>
          <p:cNvPr id="5" name="Rectangle: Rounded Corners 4">
            <a:extLst>
              <a:ext uri="{FF2B5EF4-FFF2-40B4-BE49-F238E27FC236}">
                <a16:creationId xmlns:a16="http://schemas.microsoft.com/office/drawing/2014/main" id="{B634A8F2-3FB8-4501-8951-DA676D7C0FC8}"/>
              </a:ext>
            </a:extLst>
          </p:cNvPr>
          <p:cNvSpPr/>
          <p:nvPr/>
        </p:nvSpPr>
        <p:spPr>
          <a:xfrm>
            <a:off x="9013778" y="492070"/>
            <a:ext cx="2962322" cy="4634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rPr>
              <a:t>In Lab class</a:t>
            </a:r>
          </a:p>
        </p:txBody>
      </p:sp>
    </p:spTree>
    <p:extLst>
      <p:ext uri="{BB962C8B-B14F-4D97-AF65-F5344CB8AC3E}">
        <p14:creationId xmlns:p14="http://schemas.microsoft.com/office/powerpoint/2010/main" val="146478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5C5541-9860-4A18-846F-8D963910B569}"/>
              </a:ext>
            </a:extLst>
          </p:cNvPr>
          <p:cNvSpPr>
            <a:spLocks noGrp="1"/>
          </p:cNvSpPr>
          <p:nvPr>
            <p:ph type="title"/>
          </p:nvPr>
        </p:nvSpPr>
        <p:spPr/>
        <p:txBody>
          <a:bodyPr/>
          <a:lstStyle/>
          <a:p>
            <a:r>
              <a:rPr lang="de-DE" dirty="0"/>
              <a:t>Token based auth</a:t>
            </a:r>
          </a:p>
        </p:txBody>
      </p:sp>
      <p:sp>
        <p:nvSpPr>
          <p:cNvPr id="3" name="Footer Placeholder 2">
            <a:extLst>
              <a:ext uri="{FF2B5EF4-FFF2-40B4-BE49-F238E27FC236}">
                <a16:creationId xmlns:a16="http://schemas.microsoft.com/office/drawing/2014/main" id="{2A23A5BD-C472-4349-B1BA-9B3D371159C1}"/>
              </a:ext>
            </a:extLst>
          </p:cNvPr>
          <p:cNvSpPr>
            <a:spLocks noGrp="1"/>
          </p:cNvSpPr>
          <p:nvPr>
            <p:ph type="ftr" sz="quarter" idx="4294967295"/>
          </p:nvPr>
        </p:nvSpPr>
        <p:spPr>
          <a:xfrm>
            <a:off x="0" y="6492875"/>
            <a:ext cx="4114800" cy="365125"/>
          </a:xfrm>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E77F6D2-58CB-4228-8A9E-8E51FB54C48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a:t>
            </a:fld>
            <a:endParaRPr lang="en-US" dirty="0"/>
          </a:p>
        </p:txBody>
      </p:sp>
    </p:spTree>
    <p:extLst>
      <p:ext uri="{BB962C8B-B14F-4D97-AF65-F5344CB8AC3E}">
        <p14:creationId xmlns:p14="http://schemas.microsoft.com/office/powerpoint/2010/main" val="22672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F1CFC1-630A-4806-9F88-DA8E1089487D}"/>
              </a:ext>
            </a:extLst>
          </p:cNvPr>
          <p:cNvSpPr>
            <a:spLocks noGrp="1"/>
          </p:cNvSpPr>
          <p:nvPr>
            <p:ph type="title"/>
          </p:nvPr>
        </p:nvSpPr>
        <p:spPr/>
        <p:txBody>
          <a:bodyPr/>
          <a:lstStyle/>
          <a:p>
            <a:r>
              <a:rPr lang="de-DE" dirty="0"/>
              <a:t>Two types of tokens</a:t>
            </a:r>
          </a:p>
        </p:txBody>
      </p:sp>
      <p:sp>
        <p:nvSpPr>
          <p:cNvPr id="4" name="Text Placeholder 3">
            <a:extLst>
              <a:ext uri="{FF2B5EF4-FFF2-40B4-BE49-F238E27FC236}">
                <a16:creationId xmlns:a16="http://schemas.microsoft.com/office/drawing/2014/main" id="{68657929-1BF7-493E-8CC5-B6F0EFDF9AA6}"/>
              </a:ext>
            </a:extLst>
          </p:cNvPr>
          <p:cNvSpPr>
            <a:spLocks noGrp="1"/>
          </p:cNvSpPr>
          <p:nvPr>
            <p:ph type="body" sz="quarter" idx="12"/>
          </p:nvPr>
        </p:nvSpPr>
        <p:spPr/>
        <p:txBody>
          <a:bodyPr/>
          <a:lstStyle/>
          <a:p>
            <a:r>
              <a:rPr lang="en-US" b="0" dirty="0"/>
              <a:t>JSON Web Tokens (JWT): Tokens that conform to the </a:t>
            </a:r>
            <a:r>
              <a:rPr lang="en-US" b="0" dirty="0">
                <a:hlinkClick r:id="rId2"/>
              </a:rPr>
              <a:t>JSON Web Token standard</a:t>
            </a:r>
            <a:r>
              <a:rPr lang="en-US" b="0" dirty="0"/>
              <a:t> and contain information about an identity in the form of claims. They are self-contained in that it is not necessary for the recipient to call a server to validate the token.</a:t>
            </a:r>
          </a:p>
          <a:p>
            <a:r>
              <a:rPr lang="en-US" b="0" dirty="0"/>
              <a:t>Opaque tokens: Tokens in a proprietary format that typically contain some identifier to information in a server’s persistent storage. To validate an opaque token, the recipient of the token needs to call the server that issued the token.</a:t>
            </a:r>
          </a:p>
          <a:p>
            <a:endParaRPr lang="de-DE" dirty="0"/>
          </a:p>
        </p:txBody>
      </p:sp>
    </p:spTree>
    <p:extLst>
      <p:ext uri="{BB962C8B-B14F-4D97-AF65-F5344CB8AC3E}">
        <p14:creationId xmlns:p14="http://schemas.microsoft.com/office/powerpoint/2010/main" val="61843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2FBF7-859C-4608-85B3-C9DBFBF958B1}"/>
              </a:ext>
            </a:extLst>
          </p:cNvPr>
          <p:cNvSpPr>
            <a:spLocks noGrp="1"/>
          </p:cNvSpPr>
          <p:nvPr>
            <p:ph type="title"/>
          </p:nvPr>
        </p:nvSpPr>
        <p:spPr/>
        <p:txBody>
          <a:bodyPr/>
          <a:lstStyle/>
          <a:p>
            <a:r>
              <a:rPr lang="en-US" dirty="0"/>
              <a:t>Opaque vs JWT Token</a:t>
            </a:r>
          </a:p>
        </p:txBody>
      </p:sp>
      <p:sp>
        <p:nvSpPr>
          <p:cNvPr id="4" name="Text Placeholder 3">
            <a:extLst>
              <a:ext uri="{FF2B5EF4-FFF2-40B4-BE49-F238E27FC236}">
                <a16:creationId xmlns:a16="http://schemas.microsoft.com/office/drawing/2014/main" id="{64858753-D831-47D1-AE70-53AED7FC8332}"/>
              </a:ext>
            </a:extLst>
          </p:cNvPr>
          <p:cNvSpPr>
            <a:spLocks noGrp="1"/>
          </p:cNvSpPr>
          <p:nvPr>
            <p:ph type="body" sz="quarter" idx="12"/>
          </p:nvPr>
        </p:nvSpPr>
        <p:spPr>
          <a:xfrm>
            <a:off x="304800" y="1828800"/>
            <a:ext cx="5945688" cy="4572000"/>
          </a:xfrm>
        </p:spPr>
        <p:txBody>
          <a:bodyPr/>
          <a:lstStyle/>
          <a:p>
            <a:r>
              <a:rPr lang="en-US" dirty="0"/>
              <a:t>32bit random characters</a:t>
            </a:r>
          </a:p>
          <a:p>
            <a:r>
              <a:rPr lang="en-US" dirty="0"/>
              <a:t>No information (points to)</a:t>
            </a:r>
          </a:p>
          <a:p>
            <a:r>
              <a:rPr lang="en-US" dirty="0"/>
              <a:t>Use when:</a:t>
            </a:r>
          </a:p>
          <a:p>
            <a:pPr lvl="1"/>
            <a:r>
              <a:rPr lang="en-US" dirty="0"/>
              <a:t>No federation in place</a:t>
            </a:r>
          </a:p>
          <a:p>
            <a:pPr lvl="1"/>
            <a:r>
              <a:rPr lang="en-US" dirty="0">
                <a:solidFill>
                  <a:srgbClr val="FF0000"/>
                </a:solidFill>
              </a:rPr>
              <a:t>Connection to issuer is needed</a:t>
            </a:r>
          </a:p>
          <a:p>
            <a:pPr lvl="1"/>
            <a:r>
              <a:rPr lang="en-US" dirty="0"/>
              <a:t>Revoke prior expiration is needed</a:t>
            </a:r>
          </a:p>
          <a:p>
            <a:pPr lvl="1"/>
            <a:endParaRPr lang="en-US" dirty="0"/>
          </a:p>
          <a:p>
            <a:pPr lvl="1"/>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58772B62-11B8-4623-B0A8-E44FF347B460}"/>
              </a:ext>
            </a:extLst>
          </p:cNvPr>
          <p:cNvSpPr>
            <a:spLocks noGrp="1"/>
          </p:cNvSpPr>
          <p:nvPr>
            <p:ph type="body" sz="quarter" idx="13"/>
          </p:nvPr>
        </p:nvSpPr>
        <p:spPr>
          <a:xfrm>
            <a:off x="339246" y="1172731"/>
            <a:ext cx="3215014" cy="762000"/>
          </a:xfrm>
        </p:spPr>
        <p:txBody>
          <a:bodyPr/>
          <a:lstStyle/>
          <a:p>
            <a:r>
              <a:rPr lang="en-US" dirty="0"/>
              <a:t>Opaque token</a:t>
            </a:r>
          </a:p>
        </p:txBody>
      </p:sp>
      <p:sp>
        <p:nvSpPr>
          <p:cNvPr id="6" name="Text Placeholder 5">
            <a:extLst>
              <a:ext uri="{FF2B5EF4-FFF2-40B4-BE49-F238E27FC236}">
                <a16:creationId xmlns:a16="http://schemas.microsoft.com/office/drawing/2014/main" id="{690E9744-CB03-4A7D-979E-D4E759B9F64A}"/>
              </a:ext>
            </a:extLst>
          </p:cNvPr>
          <p:cNvSpPr>
            <a:spLocks noGrp="1"/>
          </p:cNvSpPr>
          <p:nvPr>
            <p:ph type="body" sz="quarter" idx="14"/>
          </p:nvPr>
        </p:nvSpPr>
        <p:spPr/>
        <p:txBody>
          <a:bodyPr/>
          <a:lstStyle/>
          <a:p>
            <a:r>
              <a:rPr lang="en-US" dirty="0"/>
              <a:t>JSON structured token </a:t>
            </a:r>
          </a:p>
          <a:p>
            <a:r>
              <a:rPr lang="en-US" dirty="0"/>
              <a:t>Contains information</a:t>
            </a:r>
          </a:p>
          <a:p>
            <a:r>
              <a:rPr lang="en-US" dirty="0"/>
              <a:t>Use when:</a:t>
            </a:r>
          </a:p>
          <a:p>
            <a:pPr lvl="1"/>
            <a:r>
              <a:rPr lang="en-US" dirty="0"/>
              <a:t>federation is desired</a:t>
            </a:r>
          </a:p>
          <a:p>
            <a:pPr lvl="1"/>
            <a:r>
              <a:rPr lang="en-US" dirty="0">
                <a:solidFill>
                  <a:srgbClr val="FF0000"/>
                </a:solidFill>
              </a:rPr>
              <a:t>Asynchronous is required</a:t>
            </a:r>
          </a:p>
          <a:p>
            <a:pPr lvl="1"/>
            <a:r>
              <a:rPr lang="en-US" dirty="0">
                <a:solidFill>
                  <a:srgbClr val="FF0000"/>
                </a:solidFill>
              </a:rPr>
              <a:t>No connection to the token provider/issuer is in place</a:t>
            </a:r>
          </a:p>
          <a:p>
            <a:pPr lvl="1"/>
            <a:r>
              <a:rPr lang="en-US" dirty="0">
                <a:solidFill>
                  <a:srgbClr val="FF0000"/>
                </a:solidFill>
              </a:rPr>
              <a:t>Speed and scale</a:t>
            </a:r>
          </a:p>
          <a:p>
            <a:pPr lvl="1"/>
            <a:r>
              <a:rPr lang="en-US" dirty="0"/>
              <a:t>Pass context on the user</a:t>
            </a:r>
          </a:p>
          <a:p>
            <a:pPr lvl="1"/>
            <a:endParaRPr lang="en-US" dirty="0"/>
          </a:p>
          <a:p>
            <a:pPr lvl="1"/>
            <a:endParaRPr lang="en-US" dirty="0"/>
          </a:p>
          <a:p>
            <a:endParaRPr lang="en-US" dirty="0"/>
          </a:p>
          <a:p>
            <a:endParaRPr lang="en-US" dirty="0"/>
          </a:p>
          <a:p>
            <a:endParaRPr lang="en-US" dirty="0"/>
          </a:p>
        </p:txBody>
      </p:sp>
      <p:sp>
        <p:nvSpPr>
          <p:cNvPr id="7" name="Text Placeholder 4">
            <a:extLst>
              <a:ext uri="{FF2B5EF4-FFF2-40B4-BE49-F238E27FC236}">
                <a16:creationId xmlns:a16="http://schemas.microsoft.com/office/drawing/2014/main" id="{F45EA2D6-9FBA-4D7B-8A5D-A445FD923449}"/>
              </a:ext>
            </a:extLst>
          </p:cNvPr>
          <p:cNvSpPr txBox="1">
            <a:spLocks/>
          </p:cNvSpPr>
          <p:nvPr/>
        </p:nvSpPr>
        <p:spPr>
          <a:xfrm>
            <a:off x="6019800" y="1172731"/>
            <a:ext cx="3215014" cy="76200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Tx/>
              <a:buNone/>
              <a:defRPr lang="en-US" sz="3200" b="1" kern="1200">
                <a:gradFill>
                  <a:gsLst>
                    <a:gs pos="0">
                      <a:schemeClr val="accent5"/>
                    </a:gs>
                    <a:gs pos="98000">
                      <a:schemeClr val="accent5"/>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Tx/>
              <a:buNone/>
              <a:defRPr lang="en-US" sz="24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Tx/>
              <a:buNone/>
              <a:defRPr lang="en-US" sz="20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JWT token</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74694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D9D4-E660-461C-9001-AFBF1FB92F5F}"/>
              </a:ext>
            </a:extLst>
          </p:cNvPr>
          <p:cNvSpPr>
            <a:spLocks noGrp="1"/>
          </p:cNvSpPr>
          <p:nvPr>
            <p:ph type="title"/>
          </p:nvPr>
        </p:nvSpPr>
        <p:spPr/>
        <p:txBody>
          <a:bodyPr/>
          <a:lstStyle/>
          <a:p>
            <a:r>
              <a:rPr lang="en-US" dirty="0"/>
              <a:t>JSON Web Token  (JWT) - Explained</a:t>
            </a:r>
          </a:p>
        </p:txBody>
      </p:sp>
      <p:sp>
        <p:nvSpPr>
          <p:cNvPr id="3" name="Footer Placeholder 2">
            <a:extLst>
              <a:ext uri="{FF2B5EF4-FFF2-40B4-BE49-F238E27FC236}">
                <a16:creationId xmlns:a16="http://schemas.microsoft.com/office/drawing/2014/main" id="{E4049FBD-623A-46A6-9715-6CE0F3570F0F}"/>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1419C90-9A0C-4969-9CF7-020F3D16F128}"/>
              </a:ext>
            </a:extLst>
          </p:cNvPr>
          <p:cNvSpPr>
            <a:spLocks noGrp="1"/>
          </p:cNvSpPr>
          <p:nvPr>
            <p:ph type="sldNum" sz="quarter" idx="11"/>
          </p:nvPr>
        </p:nvSpPr>
        <p:spPr/>
        <p:txBody>
          <a:bodyPr/>
          <a:lstStyle/>
          <a:p>
            <a:fld id="{49DF86D6-4B9D-4B83-AF23-D696D3CD110A}" type="slidenum">
              <a:rPr lang="en-US" smtClean="0"/>
              <a:pPr/>
              <a:t>15</a:t>
            </a:fld>
            <a:endParaRPr lang="en-US" dirty="0"/>
          </a:p>
        </p:txBody>
      </p:sp>
      <p:sp>
        <p:nvSpPr>
          <p:cNvPr id="5" name="Text Placeholder 4">
            <a:extLst>
              <a:ext uri="{FF2B5EF4-FFF2-40B4-BE49-F238E27FC236}">
                <a16:creationId xmlns:a16="http://schemas.microsoft.com/office/drawing/2014/main" id="{B44524D8-BE04-4090-9B39-2B4B05BEECCF}"/>
              </a:ext>
            </a:extLst>
          </p:cNvPr>
          <p:cNvSpPr>
            <a:spLocks noGrp="1"/>
          </p:cNvSpPr>
          <p:nvPr>
            <p:ph type="body" sz="quarter" idx="12"/>
          </p:nvPr>
        </p:nvSpPr>
        <p:spPr/>
        <p:txBody>
          <a:bodyPr/>
          <a:lstStyle/>
          <a:p>
            <a:r>
              <a:rPr lang="en-US" dirty="0"/>
              <a:t>JSON Web Token (JWT) is an open standard (</a:t>
            </a:r>
            <a:r>
              <a:rPr lang="en-US" dirty="0">
                <a:hlinkClick r:id="rId3"/>
              </a:rPr>
              <a:t>RFC 7519</a:t>
            </a:r>
            <a:r>
              <a:rPr lang="en-US" dirty="0"/>
              <a:t>)</a:t>
            </a:r>
          </a:p>
          <a:p>
            <a:r>
              <a:rPr lang="en-US" dirty="0">
                <a:solidFill>
                  <a:srgbClr val="FF0000"/>
                </a:solidFill>
              </a:rPr>
              <a:t>Compact</a:t>
            </a:r>
            <a:r>
              <a:rPr lang="en-US" dirty="0"/>
              <a:t> and </a:t>
            </a:r>
            <a:r>
              <a:rPr lang="en-US" dirty="0">
                <a:solidFill>
                  <a:srgbClr val="FF0000"/>
                </a:solidFill>
              </a:rPr>
              <a:t>self-contained</a:t>
            </a:r>
            <a:r>
              <a:rPr lang="en-US" dirty="0"/>
              <a:t> way securing transmitted  information between parties as a JSON object</a:t>
            </a:r>
          </a:p>
          <a:p>
            <a:r>
              <a:rPr lang="en-US" dirty="0"/>
              <a:t>Digitally signed using a secret </a:t>
            </a:r>
          </a:p>
          <a:p>
            <a:r>
              <a:rPr lang="en-US" dirty="0"/>
              <a:t>Can be sent through:</a:t>
            </a:r>
          </a:p>
          <a:p>
            <a:pPr lvl="1"/>
            <a:r>
              <a:rPr lang="en-US" dirty="0"/>
              <a:t>URL POST parameter </a:t>
            </a:r>
          </a:p>
          <a:p>
            <a:pPr lvl="1"/>
            <a:r>
              <a:rPr lang="en-US" dirty="0"/>
              <a:t>HTTP header</a:t>
            </a:r>
          </a:p>
          <a:p>
            <a:endParaRPr lang="en-US" dirty="0"/>
          </a:p>
        </p:txBody>
      </p:sp>
    </p:spTree>
    <p:extLst>
      <p:ext uri="{BB962C8B-B14F-4D97-AF65-F5344CB8AC3E}">
        <p14:creationId xmlns:p14="http://schemas.microsoft.com/office/powerpoint/2010/main" val="21259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1066-AB75-41DD-BD0D-9C668A524E4D}"/>
              </a:ext>
            </a:extLst>
          </p:cNvPr>
          <p:cNvSpPr>
            <a:spLocks noGrp="1"/>
          </p:cNvSpPr>
          <p:nvPr>
            <p:ph type="title"/>
          </p:nvPr>
        </p:nvSpPr>
        <p:spPr/>
        <p:txBody>
          <a:bodyPr/>
          <a:lstStyle/>
          <a:p>
            <a:r>
              <a:rPr lang="en-US" dirty="0"/>
              <a:t>JWT</a:t>
            </a:r>
          </a:p>
        </p:txBody>
      </p:sp>
      <p:sp>
        <p:nvSpPr>
          <p:cNvPr id="3" name="Footer Placeholder 2">
            <a:extLst>
              <a:ext uri="{FF2B5EF4-FFF2-40B4-BE49-F238E27FC236}">
                <a16:creationId xmlns:a16="http://schemas.microsoft.com/office/drawing/2014/main" id="{64FE3476-01E8-4439-9861-4E7C723F0541}"/>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96D0024-C659-41B4-B747-2D833D50608C}"/>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 Placeholder 4">
            <a:extLst>
              <a:ext uri="{FF2B5EF4-FFF2-40B4-BE49-F238E27FC236}">
                <a16:creationId xmlns:a16="http://schemas.microsoft.com/office/drawing/2014/main" id="{1B354E70-8BC8-4296-BCD6-57482AE720BE}"/>
              </a:ext>
            </a:extLst>
          </p:cNvPr>
          <p:cNvSpPr>
            <a:spLocks noGrp="1"/>
          </p:cNvSpPr>
          <p:nvPr>
            <p:ph type="body" sz="quarter" idx="12"/>
          </p:nvPr>
        </p:nvSpPr>
        <p:spPr/>
        <p:txBody>
          <a:bodyPr/>
          <a:lstStyle/>
          <a:p>
            <a:r>
              <a:rPr lang="en-US" dirty="0"/>
              <a:t>Consist of 3 parts separated by dots </a:t>
            </a:r>
          </a:p>
          <a:p>
            <a:r>
              <a:rPr lang="en-US" dirty="0">
                <a:solidFill>
                  <a:schemeClr val="accent1"/>
                </a:solidFill>
              </a:rPr>
              <a:t>Header</a:t>
            </a:r>
            <a:r>
              <a:rPr lang="en-US" dirty="0"/>
              <a:t> (base64 encoded):</a:t>
            </a:r>
          </a:p>
          <a:p>
            <a:pPr lvl="2"/>
            <a:r>
              <a:rPr lang="en-US" b="0" dirty="0"/>
              <a:t>{ "</a:t>
            </a:r>
            <a:r>
              <a:rPr lang="en-US" b="0" dirty="0" err="1"/>
              <a:t>alg</a:t>
            </a:r>
            <a:r>
              <a:rPr lang="en-US" b="0" dirty="0"/>
              <a:t>": "HS256", "</a:t>
            </a:r>
            <a:r>
              <a:rPr lang="en-US" b="0" dirty="0" err="1"/>
              <a:t>typ</a:t>
            </a:r>
            <a:r>
              <a:rPr lang="en-US" b="0" dirty="0"/>
              <a:t>": "JWT" }</a:t>
            </a:r>
          </a:p>
          <a:p>
            <a:r>
              <a:rPr lang="en-US" dirty="0">
                <a:solidFill>
                  <a:srgbClr val="FF0000"/>
                </a:solidFill>
              </a:rPr>
              <a:t>Payload</a:t>
            </a:r>
            <a:r>
              <a:rPr lang="en-US" dirty="0"/>
              <a:t> (base64 encoded):  </a:t>
            </a:r>
          </a:p>
          <a:p>
            <a:pPr lvl="2"/>
            <a:r>
              <a:rPr lang="en-US" b="0" dirty="0"/>
              <a:t>{ "sub": "1234567890", "name": "John Doe", "admin": true }</a:t>
            </a:r>
          </a:p>
          <a:p>
            <a:r>
              <a:rPr lang="en-US" dirty="0">
                <a:solidFill>
                  <a:schemeClr val="accent2"/>
                </a:solidFill>
              </a:rPr>
              <a:t>Signature</a:t>
            </a:r>
            <a:r>
              <a:rPr lang="en-US" b="0" dirty="0"/>
              <a:t>:</a:t>
            </a:r>
          </a:p>
          <a:p>
            <a:pPr lvl="2"/>
            <a:r>
              <a:rPr lang="en-US" b="0" dirty="0"/>
              <a:t>HMACSHA256(base64UrlEncode(</a:t>
            </a:r>
            <a:r>
              <a:rPr lang="en-US" b="0" dirty="0">
                <a:solidFill>
                  <a:srgbClr val="FF0000"/>
                </a:solidFill>
              </a:rPr>
              <a:t>header</a:t>
            </a:r>
            <a:r>
              <a:rPr lang="en-US" b="0" dirty="0"/>
              <a:t>) + "." + base64UrlEncode(</a:t>
            </a:r>
            <a:r>
              <a:rPr lang="en-US" b="0" dirty="0">
                <a:solidFill>
                  <a:srgbClr val="FF0000"/>
                </a:solidFill>
              </a:rPr>
              <a:t>payload</a:t>
            </a:r>
            <a:r>
              <a:rPr lang="en-US" b="0" dirty="0"/>
              <a:t>), </a:t>
            </a:r>
            <a:r>
              <a:rPr lang="en-US" b="0" dirty="0">
                <a:solidFill>
                  <a:srgbClr val="FF0000"/>
                </a:solidFill>
              </a:rPr>
              <a:t>secret</a:t>
            </a:r>
            <a:r>
              <a:rPr lang="en-US" b="0" dirty="0"/>
              <a:t>)</a:t>
            </a:r>
          </a:p>
          <a:p>
            <a:endParaRPr lang="en-US" dirty="0"/>
          </a:p>
        </p:txBody>
      </p:sp>
      <p:sp>
        <p:nvSpPr>
          <p:cNvPr id="8" name="Rectangle 7">
            <a:extLst>
              <a:ext uri="{FF2B5EF4-FFF2-40B4-BE49-F238E27FC236}">
                <a16:creationId xmlns:a16="http://schemas.microsoft.com/office/drawing/2014/main" id="{6F6D5740-EB64-476E-8964-11059E8AAA88}"/>
              </a:ext>
            </a:extLst>
          </p:cNvPr>
          <p:cNvSpPr/>
          <p:nvPr/>
        </p:nvSpPr>
        <p:spPr>
          <a:xfrm>
            <a:off x="805842" y="4831140"/>
            <a:ext cx="10855890" cy="1569660"/>
          </a:xfrm>
          <a:prstGeom prst="rect">
            <a:avLst/>
          </a:prstGeom>
        </p:spPr>
        <p:txBody>
          <a:bodyPr wrap="square">
            <a:spAutoFit/>
          </a:bodyPr>
          <a:lstStyle/>
          <a:p>
            <a:r>
              <a:rPr lang="en-US" sz="1600" b="1" dirty="0">
                <a:solidFill>
                  <a:srgbClr val="FFFFFF"/>
                </a:solidFill>
                <a:latin typeface="Courier New" panose="02070309020205020404" pitchFamily="49" charset="0"/>
                <a:cs typeface="Courier New" panose="02070309020205020404" pitchFamily="49" charset="0"/>
              </a:rPr>
              <a:t>GET /</a:t>
            </a:r>
            <a:r>
              <a:rPr lang="en-US" sz="1600" b="1" dirty="0" err="1">
                <a:solidFill>
                  <a:srgbClr val="FFFFFF"/>
                </a:solidFill>
                <a:latin typeface="Courier New" panose="02070309020205020404" pitchFamily="49" charset="0"/>
                <a:cs typeface="Courier New" panose="02070309020205020404" pitchFamily="49" charset="0"/>
              </a:rPr>
              <a:t>calandar</a:t>
            </a:r>
            <a:r>
              <a:rPr lang="en-US" sz="1600" b="1" dirty="0">
                <a:solidFill>
                  <a:srgbClr val="FFFFFF"/>
                </a:solidFill>
                <a:latin typeface="Courier New" panose="02070309020205020404" pitchFamily="49" charset="0"/>
                <a:cs typeface="Courier New" panose="02070309020205020404" pitchFamily="49" charset="0"/>
              </a:rPr>
              <a:t>/v1/events </a:t>
            </a:r>
          </a:p>
          <a:p>
            <a:r>
              <a:rPr lang="en-US" sz="1600" b="1" dirty="0">
                <a:solidFill>
                  <a:srgbClr val="FFFFFF"/>
                </a:solidFill>
                <a:latin typeface="Courier New" panose="02070309020205020404" pitchFamily="49" charset="0"/>
                <a:cs typeface="Courier New" panose="02070309020205020404" pitchFamily="49" charset="0"/>
              </a:rPr>
              <a:t>Host​: api.example.com </a:t>
            </a:r>
          </a:p>
          <a:p>
            <a:r>
              <a:rPr lang="en-US" sz="1600" b="1" dirty="0">
                <a:solidFill>
                  <a:srgbClr val="FFFFFF"/>
                </a:solidFill>
                <a:latin typeface="Courier New" panose="02070309020205020404" pitchFamily="49" charset="0"/>
                <a:cs typeface="Courier New" panose="02070309020205020404" pitchFamily="49" charset="0"/>
              </a:rPr>
              <a:t>Authorization: Bearer </a:t>
            </a:r>
            <a:r>
              <a:rPr lang="en-US" sz="1600" b="1" dirty="0">
                <a:solidFill>
                  <a:schemeClr val="accent1"/>
                </a:solidFill>
                <a:latin typeface="Courier New" panose="02070309020205020404" pitchFamily="49" charset="0"/>
                <a:cs typeface="Courier New" panose="02070309020205020404" pitchFamily="49" charset="0"/>
              </a:rPr>
              <a:t>eyJhbGciOiJIUzI1NiIsInR5cCI6IkpXVCJ9.</a:t>
            </a:r>
            <a:r>
              <a:rPr lang="en-US" sz="1600" b="1" dirty="0">
                <a:solidFill>
                  <a:schemeClr val="accent5"/>
                </a:solidFill>
                <a:latin typeface="Courier New" panose="02070309020205020404" pitchFamily="49" charset="0"/>
                <a:cs typeface="Courier New" panose="02070309020205020404" pitchFamily="49" charset="0"/>
              </a:rPr>
              <a:t>eyJpc3MiOiJodHRwczovL2V4YW1wbGUuYXV0aDAuY29tLyIsImF1ZCI6Imh0dHBzOi8vYXBpLmV4YW1wbGUuY29tL2NhbGFuZGFyL3YxLyIsInN1YiI6InVzcl8xMjMiLCJpYXQiOjE0NTg3ODU3OTYsImV4cCI6MTQ1ODg3MjE5Nn0</a:t>
            </a:r>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chemeClr val="accent2"/>
                </a:solidFill>
                <a:latin typeface="Courier New" panose="02070309020205020404" pitchFamily="49" charset="0"/>
                <a:cs typeface="Courier New" panose="02070309020205020404" pitchFamily="49" charset="0"/>
              </a:rPr>
              <a:t>CA7eaHjIHz5NxeIJoFK9krqaeZrPLwmMmgI_XiQiIkQ</a:t>
            </a:r>
          </a:p>
        </p:txBody>
      </p:sp>
    </p:spTree>
    <p:extLst>
      <p:ext uri="{BB962C8B-B14F-4D97-AF65-F5344CB8AC3E}">
        <p14:creationId xmlns:p14="http://schemas.microsoft.com/office/powerpoint/2010/main" val="194252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E5CB-BC39-4147-83E1-94CD303AB3ED}"/>
              </a:ext>
            </a:extLst>
          </p:cNvPr>
          <p:cNvSpPr>
            <a:spLocks noGrp="1"/>
          </p:cNvSpPr>
          <p:nvPr>
            <p:ph type="title"/>
          </p:nvPr>
        </p:nvSpPr>
        <p:spPr/>
        <p:txBody>
          <a:bodyPr/>
          <a:lstStyle/>
          <a:p>
            <a:r>
              <a:rPr lang="en-US" dirty="0"/>
              <a:t>JWT – Encoded / Decoded</a:t>
            </a:r>
          </a:p>
        </p:txBody>
      </p:sp>
      <p:sp>
        <p:nvSpPr>
          <p:cNvPr id="3" name="Footer Placeholder 2">
            <a:extLst>
              <a:ext uri="{FF2B5EF4-FFF2-40B4-BE49-F238E27FC236}">
                <a16:creationId xmlns:a16="http://schemas.microsoft.com/office/drawing/2014/main" id="{E1B731D7-1F54-4A82-8A4D-437ADA217D6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CCAB671-144B-497A-831D-2295004B5C63}"/>
              </a:ext>
            </a:extLst>
          </p:cNvPr>
          <p:cNvSpPr>
            <a:spLocks noGrp="1"/>
          </p:cNvSpPr>
          <p:nvPr>
            <p:ph type="sldNum" sz="quarter" idx="4"/>
          </p:nvPr>
        </p:nvSpPr>
        <p:spPr/>
        <p:txBody>
          <a:bodyPr/>
          <a:lstStyle/>
          <a:p>
            <a:fld id="{49DF86D6-4B9D-4B83-AF23-D696D3CD110A}" type="slidenum">
              <a:rPr lang="en-US" smtClean="0"/>
              <a:pPr/>
              <a:t>17</a:t>
            </a:fld>
            <a:endParaRPr lang="en-US" dirty="0"/>
          </a:p>
        </p:txBody>
      </p:sp>
      <p:pic>
        <p:nvPicPr>
          <p:cNvPr id="7" name="Picture 6">
            <a:extLst>
              <a:ext uri="{FF2B5EF4-FFF2-40B4-BE49-F238E27FC236}">
                <a16:creationId xmlns:a16="http://schemas.microsoft.com/office/drawing/2014/main" id="{FE5A3DA6-573F-421D-BE61-3E9A7A2DB22C}"/>
              </a:ext>
            </a:extLst>
          </p:cNvPr>
          <p:cNvPicPr>
            <a:picLocks noChangeAspect="1"/>
          </p:cNvPicPr>
          <p:nvPr/>
        </p:nvPicPr>
        <p:blipFill>
          <a:blip r:embed="rId2"/>
          <a:stretch>
            <a:fillRect/>
          </a:stretch>
        </p:blipFill>
        <p:spPr>
          <a:xfrm>
            <a:off x="416172" y="1860198"/>
            <a:ext cx="11471028" cy="3538520"/>
          </a:xfrm>
          <a:prstGeom prst="rect">
            <a:avLst/>
          </a:prstGeom>
        </p:spPr>
      </p:pic>
    </p:spTree>
    <p:extLst>
      <p:ext uri="{BB962C8B-B14F-4D97-AF65-F5344CB8AC3E}">
        <p14:creationId xmlns:p14="http://schemas.microsoft.com/office/powerpoint/2010/main" val="1455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658C-31B3-4E95-8600-9A45FA619224}"/>
              </a:ext>
            </a:extLst>
          </p:cNvPr>
          <p:cNvSpPr>
            <a:spLocks noGrp="1"/>
          </p:cNvSpPr>
          <p:nvPr>
            <p:ph type="title"/>
          </p:nvPr>
        </p:nvSpPr>
        <p:spPr>
          <a:xfrm>
            <a:off x="1409700" y="2461074"/>
            <a:ext cx="10143392" cy="1371600"/>
          </a:xfrm>
        </p:spPr>
        <p:txBody>
          <a:bodyPr/>
          <a:lstStyle/>
          <a:p>
            <a:r>
              <a:rPr lang="de-DE" dirty="0"/>
              <a:t>ASM API Sec Features</a:t>
            </a:r>
          </a:p>
        </p:txBody>
      </p:sp>
    </p:spTree>
    <p:extLst>
      <p:ext uri="{BB962C8B-B14F-4D97-AF65-F5344CB8AC3E}">
        <p14:creationId xmlns:p14="http://schemas.microsoft.com/office/powerpoint/2010/main" val="16043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6388" y="304802"/>
            <a:ext cx="11582400" cy="701731"/>
          </a:xfrm>
        </p:spPr>
        <p:txBody>
          <a:bodyPr/>
          <a:lstStyle/>
          <a:p>
            <a:pPr algn="ctr" eaLnBrk="1" hangingPunct="1"/>
            <a:r>
              <a:rPr lang="en-US" sz="2800" dirty="0"/>
              <a:t>XML-SOAP-Security</a:t>
            </a:r>
          </a:p>
        </p:txBody>
      </p:sp>
      <p:sp>
        <p:nvSpPr>
          <p:cNvPr id="22531" name="Rectangle 3"/>
          <p:cNvSpPr>
            <a:spLocks noGrp="1" noChangeArrowheads="1"/>
          </p:cNvSpPr>
          <p:nvPr>
            <p:ph type="body" sz="quarter" idx="12"/>
          </p:nvPr>
        </p:nvSpPr>
        <p:spPr/>
        <p:txBody>
          <a:bodyPr>
            <a:normAutofit/>
          </a:bodyPr>
          <a:lstStyle/>
          <a:p>
            <a:pPr eaLnBrk="1" hangingPunct="1"/>
            <a:r>
              <a:rPr lang="en-US" sz="2800" dirty="0"/>
              <a:t>Well formatted validation</a:t>
            </a:r>
          </a:p>
          <a:p>
            <a:pPr eaLnBrk="1" hangingPunct="1"/>
            <a:r>
              <a:rPr lang="en-US" sz="2800" dirty="0"/>
              <a:t>Schema/WSDL validation</a:t>
            </a:r>
          </a:p>
          <a:p>
            <a:pPr eaLnBrk="1" hangingPunct="1"/>
            <a:r>
              <a:rPr lang="en-US" sz="2800" dirty="0"/>
              <a:t>Methods selection</a:t>
            </a:r>
          </a:p>
          <a:p>
            <a:pPr eaLnBrk="1" hangingPunct="1"/>
            <a:r>
              <a:rPr lang="en-US" sz="2800" dirty="0"/>
              <a:t>Attack signatures for XML platforms</a:t>
            </a:r>
          </a:p>
          <a:p>
            <a:pPr eaLnBrk="1" hangingPunct="1"/>
            <a:r>
              <a:rPr lang="en-US" sz="2800" dirty="0"/>
              <a:t>Backend Parser protection</a:t>
            </a:r>
          </a:p>
          <a:p>
            <a:r>
              <a:rPr lang="en-US" sz="2800" dirty="0"/>
              <a:t>XML Encryption and Signing</a:t>
            </a:r>
          </a:p>
          <a:p>
            <a:r>
              <a:rPr lang="en-US" sz="2800" dirty="0"/>
              <a:t>ICAP Support for SOAP attachments</a:t>
            </a:r>
          </a:p>
          <a:p>
            <a:pPr eaLnBrk="1" hangingPunct="1"/>
            <a:r>
              <a:rPr lang="en-US" sz="2800" dirty="0"/>
              <a:t>Full request Logging </a:t>
            </a:r>
          </a:p>
          <a:p>
            <a:pPr eaLnBrk="1" hangingPunct="1"/>
            <a:endParaRPr lang="en-US" sz="1400" dirty="0"/>
          </a:p>
        </p:txBody>
      </p:sp>
      <p:pic>
        <p:nvPicPr>
          <p:cNvPr id="22532" name="Picture 4"/>
          <p:cNvPicPr>
            <a:picLocks noChangeAspect="1" noChangeArrowheads="1"/>
          </p:cNvPicPr>
          <p:nvPr/>
        </p:nvPicPr>
        <p:blipFill>
          <a:blip r:embed="rId4"/>
          <a:srcRect/>
          <a:stretch>
            <a:fillRect/>
          </a:stretch>
        </p:blipFill>
        <p:spPr bwMode="auto">
          <a:xfrm>
            <a:off x="8382001" y="5105401"/>
            <a:ext cx="3659811" cy="1142999"/>
          </a:xfrm>
          <a:prstGeom prst="rect">
            <a:avLst/>
          </a:prstGeom>
          <a:noFill/>
          <a:ln w="25400">
            <a:noFill/>
            <a:miter lim="800000"/>
            <a:headEnd/>
            <a:tailEnd/>
          </a:ln>
        </p:spPr>
      </p:pic>
    </p:spTree>
    <p:custDataLst>
      <p:tags r:id="rId1"/>
    </p:custDataLst>
    <p:extLst>
      <p:ext uri="{BB962C8B-B14F-4D97-AF65-F5344CB8AC3E}">
        <p14:creationId xmlns:p14="http://schemas.microsoft.com/office/powerpoint/2010/main" val="180884532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A7BF7-93D0-449A-B0AD-BB899AC7391E}"/>
              </a:ext>
            </a:extLst>
          </p:cNvPr>
          <p:cNvSpPr>
            <a:spLocks noGrp="1"/>
          </p:cNvSpPr>
          <p:nvPr>
            <p:ph type="title"/>
          </p:nvPr>
        </p:nvSpPr>
        <p:spPr/>
        <p:txBody>
          <a:bodyPr/>
          <a:lstStyle/>
          <a:p>
            <a:r>
              <a:rPr lang="en-US" dirty="0"/>
              <a:t>Gartner on APIs</a:t>
            </a:r>
          </a:p>
        </p:txBody>
      </p:sp>
      <p:sp>
        <p:nvSpPr>
          <p:cNvPr id="4" name="Text Placeholder 3">
            <a:extLst>
              <a:ext uri="{FF2B5EF4-FFF2-40B4-BE49-F238E27FC236}">
                <a16:creationId xmlns:a16="http://schemas.microsoft.com/office/drawing/2014/main" id="{FC451729-0EDE-4471-9D13-15D7CFC8967A}"/>
              </a:ext>
            </a:extLst>
          </p:cNvPr>
          <p:cNvSpPr>
            <a:spLocks noGrp="1"/>
          </p:cNvSpPr>
          <p:nvPr>
            <p:ph type="body" sz="quarter" idx="12"/>
          </p:nvPr>
        </p:nvSpPr>
        <p:spPr/>
        <p:txBody>
          <a:bodyPr/>
          <a:lstStyle/>
          <a:p>
            <a:r>
              <a:rPr lang="en-US" b="0" dirty="0"/>
              <a:t>“Starting in media and technology…</a:t>
            </a:r>
          </a:p>
          <a:p>
            <a:r>
              <a:rPr lang="en-US" b="0" dirty="0"/>
              <a:t>APIs have now moved into </a:t>
            </a:r>
            <a:r>
              <a:rPr lang="en-US" b="0" dirty="0">
                <a:solidFill>
                  <a:srgbClr val="FF0000"/>
                </a:solidFill>
              </a:rPr>
              <a:t>financial services</a:t>
            </a:r>
            <a:r>
              <a:rPr lang="en-US" b="0" dirty="0"/>
              <a:t>, </a:t>
            </a:r>
            <a:r>
              <a:rPr lang="en-US" b="0" dirty="0">
                <a:solidFill>
                  <a:srgbClr val="FF0000"/>
                </a:solidFill>
              </a:rPr>
              <a:t>government</a:t>
            </a:r>
            <a:r>
              <a:rPr lang="en-US" b="0" dirty="0"/>
              <a:t>, </a:t>
            </a:r>
            <a:r>
              <a:rPr lang="en-US" b="0" dirty="0">
                <a:solidFill>
                  <a:srgbClr val="FF0000"/>
                </a:solidFill>
              </a:rPr>
              <a:t>healthcare</a:t>
            </a:r>
            <a:r>
              <a:rPr lang="en-US" b="0" dirty="0"/>
              <a:t> and </a:t>
            </a:r>
            <a:r>
              <a:rPr lang="en-US" b="0" dirty="0">
                <a:solidFill>
                  <a:srgbClr val="FF0000"/>
                </a:solidFill>
              </a:rPr>
              <a:t>retail</a:t>
            </a:r>
            <a:r>
              <a:rPr lang="en-US" b="0" dirty="0">
                <a:solidFill>
                  <a:schemeClr val="bg1"/>
                </a:solidFill>
              </a:rPr>
              <a:t>”</a:t>
            </a:r>
          </a:p>
          <a:p>
            <a:r>
              <a:rPr lang="en-US" b="0" dirty="0"/>
              <a:t>“</a:t>
            </a:r>
            <a:r>
              <a:rPr lang="en-US" b="0" dirty="0">
                <a:solidFill>
                  <a:srgbClr val="FF0000"/>
                </a:solidFill>
              </a:rPr>
              <a:t>Publishing APIs </a:t>
            </a:r>
            <a:r>
              <a:rPr lang="en-US" b="0" dirty="0"/>
              <a:t>will continue to fuel the API economy and </a:t>
            </a:r>
            <a:r>
              <a:rPr lang="en-US" b="0" dirty="0">
                <a:solidFill>
                  <a:srgbClr val="FF0000"/>
                </a:solidFill>
              </a:rPr>
              <a:t>the best is still to come</a:t>
            </a:r>
            <a:r>
              <a:rPr lang="en-US" b="0" dirty="0"/>
              <a:t>”</a:t>
            </a:r>
            <a:endParaRPr lang="en-US" dirty="0"/>
          </a:p>
        </p:txBody>
      </p:sp>
    </p:spTree>
    <p:extLst>
      <p:ext uri="{BB962C8B-B14F-4D97-AF65-F5344CB8AC3E}">
        <p14:creationId xmlns:p14="http://schemas.microsoft.com/office/powerpoint/2010/main" val="12514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API</a:t>
            </a:r>
          </a:p>
        </p:txBody>
      </p:sp>
      <p:sp>
        <p:nvSpPr>
          <p:cNvPr id="3" name="Footer Placeholder 2"/>
          <p:cNvSpPr>
            <a:spLocks noGrp="1"/>
          </p:cNvSpPr>
          <p:nvPr>
            <p:ph type="ftr" sz="quarter" idx="10"/>
          </p:nvPr>
        </p:nvSpPr>
        <p:spPr/>
        <p:txBody>
          <a:bodyPr/>
          <a:lstStyle/>
          <a:p>
            <a:pPr defTabSz="914126"/>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11"/>
          </p:nvPr>
        </p:nvSpPr>
        <p:spPr/>
        <p:txBody>
          <a:bodyPr/>
          <a:lstStyle/>
          <a:p>
            <a:pPr defTabSz="914126"/>
            <a:fld id="{49DF86D6-4B9D-4B83-AF23-D696D3CD110A}" type="slidenum">
              <a:rPr lang="en-US">
                <a:gradFill>
                  <a:gsLst>
                    <a:gs pos="0">
                      <a:srgbClr val="FFFFFF"/>
                    </a:gs>
                    <a:gs pos="100000">
                      <a:srgbClr val="FFFFFF"/>
                    </a:gs>
                  </a:gsLst>
                  <a:lin ang="5400000" scaled="1"/>
                </a:gradFill>
                <a:latin typeface="Arial"/>
              </a:rPr>
              <a:pPr defTabSz="914126"/>
              <a:t>20</a:t>
            </a:fld>
            <a:endParaRPr lang="en-US" dirty="0">
              <a:gradFill>
                <a:gsLst>
                  <a:gs pos="0">
                    <a:srgbClr val="FFFFFF"/>
                  </a:gs>
                  <a:gs pos="100000">
                    <a:srgbClr val="FFFFFF"/>
                  </a:gs>
                </a:gsLst>
                <a:lin ang="5400000" scaled="1"/>
              </a:gradFill>
              <a:latin typeface="Arial"/>
            </a:endParaRPr>
          </a:p>
        </p:txBody>
      </p:sp>
      <p:sp>
        <p:nvSpPr>
          <p:cNvPr id="5" name="Text Placeholder 4"/>
          <p:cNvSpPr>
            <a:spLocks noGrp="1"/>
          </p:cNvSpPr>
          <p:nvPr>
            <p:ph type="body" sz="quarter" idx="12"/>
          </p:nvPr>
        </p:nvSpPr>
        <p:spPr/>
        <p:txBody>
          <a:bodyPr/>
          <a:lstStyle/>
          <a:p>
            <a:endParaRPr lang="en-US" sz="2399" b="0" dirty="0">
              <a:solidFill>
                <a:srgbClr val="FF0000"/>
              </a:solidFill>
            </a:endParaRPr>
          </a:p>
          <a:p>
            <a:r>
              <a:rPr lang="en-US" sz="2399" b="0" dirty="0">
                <a:solidFill>
                  <a:srgbClr val="FF0000"/>
                </a:solidFill>
              </a:rPr>
              <a:t>REST APIs allow methods like PUT, DELETE, MERGE, MODIFY</a:t>
            </a:r>
          </a:p>
          <a:p>
            <a:r>
              <a:rPr lang="en-US" sz="2399" b="0" dirty="0">
                <a:solidFill>
                  <a:srgbClr val="FF0000"/>
                </a:solidFill>
              </a:rPr>
              <a:t>Restrict HTTP methods per URI</a:t>
            </a:r>
          </a:p>
          <a:p>
            <a:endParaRPr lang="en-US" sz="2399" b="0" dirty="0">
              <a:solidFill>
                <a:srgbClr val="FF0000"/>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03" y="3352820"/>
            <a:ext cx="5345308" cy="304720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396" y="3505180"/>
            <a:ext cx="4913620" cy="2894846"/>
          </a:xfrm>
          <a:prstGeom prst="rect">
            <a:avLst/>
          </a:prstGeom>
        </p:spPr>
      </p:pic>
    </p:spTree>
    <p:extLst>
      <p:ext uri="{BB962C8B-B14F-4D97-AF65-F5344CB8AC3E}">
        <p14:creationId xmlns:p14="http://schemas.microsoft.com/office/powerpoint/2010/main" val="64350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parsing</a:t>
            </a:r>
          </a:p>
        </p:txBody>
      </p:sp>
      <p:sp>
        <p:nvSpPr>
          <p:cNvPr id="3" name="Footer Placeholder 2"/>
          <p:cNvSpPr>
            <a:spLocks noGrp="1"/>
          </p:cNvSpPr>
          <p:nvPr>
            <p:ph type="ftr" sz="quarter" idx="10"/>
          </p:nvPr>
        </p:nvSpPr>
        <p:spPr/>
        <p:txBody>
          <a:bodyPr/>
          <a:lstStyle/>
          <a:p>
            <a:pPr defTabSz="914126"/>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11"/>
          </p:nvPr>
        </p:nvSpPr>
        <p:spPr/>
        <p:txBody>
          <a:bodyPr/>
          <a:lstStyle/>
          <a:p>
            <a:pPr defTabSz="914126"/>
            <a:fld id="{49DF86D6-4B9D-4B83-AF23-D696D3CD110A}" type="slidenum">
              <a:rPr lang="en-US">
                <a:gradFill>
                  <a:gsLst>
                    <a:gs pos="0">
                      <a:srgbClr val="FFFFFF"/>
                    </a:gs>
                    <a:gs pos="100000">
                      <a:srgbClr val="FFFFFF"/>
                    </a:gs>
                  </a:gsLst>
                  <a:lin ang="5400000" scaled="1"/>
                </a:gradFill>
                <a:latin typeface="Arial"/>
              </a:rPr>
              <a:pPr defTabSz="914126"/>
              <a:t>21</a:t>
            </a:fld>
            <a:endParaRPr lang="en-US" dirty="0">
              <a:gradFill>
                <a:gsLst>
                  <a:gs pos="0">
                    <a:srgbClr val="FFFFFF"/>
                  </a:gs>
                  <a:gs pos="100000">
                    <a:srgbClr val="FFFFFF"/>
                  </a:gs>
                </a:gsLst>
                <a:lin ang="5400000" scaled="1"/>
              </a:gradFill>
              <a:latin typeface="Arial"/>
            </a:endParaRPr>
          </a:p>
        </p:txBody>
      </p:sp>
      <p:sp>
        <p:nvSpPr>
          <p:cNvPr id="5" name="Text Placeholder 4"/>
          <p:cNvSpPr>
            <a:spLocks noGrp="1"/>
          </p:cNvSpPr>
          <p:nvPr>
            <p:ph type="body" sz="quarter" idx="12"/>
          </p:nvPr>
        </p:nvSpPr>
        <p:spPr>
          <a:xfrm>
            <a:off x="330620" y="849644"/>
            <a:ext cx="11582400" cy="4707533"/>
          </a:xfrm>
        </p:spPr>
        <p:txBody>
          <a:bodyPr/>
          <a:lstStyle/>
          <a:p>
            <a:endParaRPr lang="en-US" dirty="0"/>
          </a:p>
          <a:p>
            <a:r>
              <a:rPr lang="en-US" dirty="0">
                <a:solidFill>
                  <a:srgbClr val="FF0000"/>
                </a:solidFill>
              </a:rPr>
              <a:t>JSON parsing allows granular control</a:t>
            </a:r>
          </a:p>
          <a:p>
            <a:r>
              <a:rPr lang="en-US" dirty="0">
                <a:solidFill>
                  <a:srgbClr val="FF0000"/>
                </a:solidFill>
              </a:rPr>
              <a:t>Enforcement of signatures, </a:t>
            </a:r>
            <a:r>
              <a:rPr lang="en-US" dirty="0" err="1">
                <a:solidFill>
                  <a:srgbClr val="FF0000"/>
                </a:solidFill>
              </a:rPr>
              <a:t>metacharacters</a:t>
            </a:r>
            <a:r>
              <a:rPr lang="en-US" dirty="0">
                <a:solidFill>
                  <a:srgbClr val="FF0000"/>
                </a:solidFill>
              </a:rPr>
              <a:t>, lengths on URL and parameters</a:t>
            </a:r>
          </a:p>
        </p:txBody>
      </p:sp>
      <p:pic>
        <p:nvPicPr>
          <p:cNvPr id="9" name="Picture 8">
            <a:extLst>
              <a:ext uri="{FF2B5EF4-FFF2-40B4-BE49-F238E27FC236}">
                <a16:creationId xmlns:a16="http://schemas.microsoft.com/office/drawing/2014/main" id="{4BA58960-0B02-4A07-8F3E-DA7C125230ED}"/>
              </a:ext>
            </a:extLst>
          </p:cNvPr>
          <p:cNvPicPr/>
          <p:nvPr/>
        </p:nvPicPr>
        <p:blipFill>
          <a:blip r:embed="rId2"/>
          <a:stretch>
            <a:fillRect/>
          </a:stretch>
        </p:blipFill>
        <p:spPr>
          <a:xfrm>
            <a:off x="930046" y="3098791"/>
            <a:ext cx="4600242" cy="3224349"/>
          </a:xfrm>
          <a:prstGeom prst="rect">
            <a:avLst/>
          </a:prstGeom>
        </p:spPr>
      </p:pic>
      <p:pic>
        <p:nvPicPr>
          <p:cNvPr id="10" name="Picture 9">
            <a:extLst>
              <a:ext uri="{FF2B5EF4-FFF2-40B4-BE49-F238E27FC236}">
                <a16:creationId xmlns:a16="http://schemas.microsoft.com/office/drawing/2014/main" id="{676ACC4C-F923-4B98-9947-E8667EF83EBC}"/>
              </a:ext>
            </a:extLst>
          </p:cNvPr>
          <p:cNvPicPr>
            <a:picLocks noChangeAspect="1"/>
          </p:cNvPicPr>
          <p:nvPr/>
        </p:nvPicPr>
        <p:blipFill>
          <a:blip r:embed="rId3"/>
          <a:stretch>
            <a:fillRect/>
          </a:stretch>
        </p:blipFill>
        <p:spPr>
          <a:xfrm>
            <a:off x="6374001" y="3098791"/>
            <a:ext cx="3880687" cy="3474646"/>
          </a:xfrm>
          <a:prstGeom prst="rect">
            <a:avLst/>
          </a:prstGeom>
        </p:spPr>
      </p:pic>
    </p:spTree>
    <p:extLst>
      <p:ext uri="{BB962C8B-B14F-4D97-AF65-F5344CB8AC3E}">
        <p14:creationId xmlns:p14="http://schemas.microsoft.com/office/powerpoint/2010/main" val="32637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Brute force login protection</a:t>
            </a:r>
          </a:p>
        </p:txBody>
      </p:sp>
      <p:sp>
        <p:nvSpPr>
          <p:cNvPr id="6" name="Text Placeholder 5"/>
          <p:cNvSpPr>
            <a:spLocks noGrp="1"/>
          </p:cNvSpPr>
          <p:nvPr>
            <p:ph type="body" sz="quarter" idx="12"/>
          </p:nvPr>
        </p:nvSpPr>
        <p:spPr>
          <a:xfrm>
            <a:off x="306308" y="4457433"/>
            <a:ext cx="11579384" cy="2399675"/>
          </a:xfrm>
        </p:spPr>
        <p:txBody>
          <a:bodyPr/>
          <a:lstStyle/>
          <a:p>
            <a:r>
              <a:rPr lang="en-US" sz="2399" b="0" dirty="0">
                <a:solidFill>
                  <a:srgbClr val="FF0000"/>
                </a:solidFill>
              </a:rPr>
              <a:t>The login form can be submitted as an AJAX POST request with the login details and response in JSON format. </a:t>
            </a:r>
          </a:p>
          <a:p>
            <a:r>
              <a:rPr lang="en-US" altLang="en-US" sz="2399" b="0" dirty="0">
                <a:solidFill>
                  <a:srgbClr val="FF0000"/>
                </a:solidFill>
                <a:latin typeface="Arial" charset="0"/>
              </a:rPr>
              <a:t>The automatic policy builder can learn AJAX login pages without manual intervention and protect them automatically.</a:t>
            </a:r>
            <a:endParaRPr lang="en-US" sz="2399" dirty="0">
              <a:solidFill>
                <a:srgbClr val="FF0000"/>
              </a:solidFill>
            </a:endParaRPr>
          </a:p>
          <a:p>
            <a:endParaRPr lang="en-US" sz="1400" b="0" dirty="0">
              <a:solidFill>
                <a:srgbClr val="FF0000"/>
              </a:solidFill>
            </a:endParaRPr>
          </a:p>
          <a:p>
            <a:endParaRPr lang="en-US" sz="14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58" y="1956185"/>
            <a:ext cx="6081716" cy="2196528"/>
          </a:xfrm>
          <a:prstGeom prst="rect">
            <a:avLst/>
          </a:prstGeom>
        </p:spPr>
      </p:pic>
    </p:spTree>
    <p:extLst>
      <p:ext uri="{BB962C8B-B14F-4D97-AF65-F5344CB8AC3E}">
        <p14:creationId xmlns:p14="http://schemas.microsoft.com/office/powerpoint/2010/main" val="539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7138-3927-42FD-9A63-EF9343653B9D}"/>
              </a:ext>
            </a:extLst>
          </p:cNvPr>
          <p:cNvSpPr>
            <a:spLocks noGrp="1"/>
          </p:cNvSpPr>
          <p:nvPr>
            <p:ph type="title"/>
          </p:nvPr>
        </p:nvSpPr>
        <p:spPr/>
        <p:txBody>
          <a:bodyPr/>
          <a:lstStyle/>
          <a:p>
            <a:r>
              <a:rPr lang="de-DE" dirty="0"/>
              <a:t>L7 DoS Protection</a:t>
            </a:r>
          </a:p>
        </p:txBody>
      </p:sp>
      <p:sp>
        <p:nvSpPr>
          <p:cNvPr id="3" name="Footer Placeholder 2">
            <a:extLst>
              <a:ext uri="{FF2B5EF4-FFF2-40B4-BE49-F238E27FC236}">
                <a16:creationId xmlns:a16="http://schemas.microsoft.com/office/drawing/2014/main" id="{FFD87E41-055F-4825-B7CB-0697420F8968}"/>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2A734F1-BF65-4EAB-BAC5-4BAFE6D9ECDE}"/>
              </a:ext>
            </a:extLst>
          </p:cNvPr>
          <p:cNvSpPr>
            <a:spLocks noGrp="1"/>
          </p:cNvSpPr>
          <p:nvPr>
            <p:ph type="sldNum" sz="quarter" idx="11"/>
          </p:nvPr>
        </p:nvSpPr>
        <p:spPr/>
        <p:txBody>
          <a:bodyPr/>
          <a:lstStyle/>
          <a:p>
            <a:fld id="{49DF86D6-4B9D-4B83-AF23-D696D3CD110A}" type="slidenum">
              <a:rPr lang="en-US" smtClean="0"/>
              <a:pPr/>
              <a:t>23</a:t>
            </a:fld>
            <a:endParaRPr lang="en-US" dirty="0"/>
          </a:p>
        </p:txBody>
      </p:sp>
      <p:sp>
        <p:nvSpPr>
          <p:cNvPr id="5" name="Text Placeholder 4">
            <a:extLst>
              <a:ext uri="{FF2B5EF4-FFF2-40B4-BE49-F238E27FC236}">
                <a16:creationId xmlns:a16="http://schemas.microsoft.com/office/drawing/2014/main" id="{370B2BE0-4D0E-4910-8629-F70C13EB4D2F}"/>
              </a:ext>
            </a:extLst>
          </p:cNvPr>
          <p:cNvSpPr>
            <a:spLocks noGrp="1"/>
          </p:cNvSpPr>
          <p:nvPr>
            <p:ph type="body" sz="quarter" idx="12"/>
          </p:nvPr>
        </p:nvSpPr>
        <p:spPr>
          <a:xfrm>
            <a:off x="304800" y="1219200"/>
            <a:ext cx="11582400" cy="2474026"/>
          </a:xfrm>
        </p:spPr>
        <p:txBody>
          <a:bodyPr/>
          <a:lstStyle/>
          <a:p>
            <a:r>
              <a:rPr lang="de-DE" dirty="0"/>
              <a:t>Use Bot-signatures</a:t>
            </a:r>
          </a:p>
          <a:p>
            <a:r>
              <a:rPr lang="de-DE" dirty="0"/>
              <a:t>TPS based rate limiting</a:t>
            </a:r>
          </a:p>
        </p:txBody>
      </p:sp>
      <p:pic>
        <p:nvPicPr>
          <p:cNvPr id="6" name="Picture 5">
            <a:extLst>
              <a:ext uri="{FF2B5EF4-FFF2-40B4-BE49-F238E27FC236}">
                <a16:creationId xmlns:a16="http://schemas.microsoft.com/office/drawing/2014/main" id="{051E07A2-9458-48B4-9C29-58D5BAB047EF}"/>
              </a:ext>
            </a:extLst>
          </p:cNvPr>
          <p:cNvPicPr>
            <a:picLocks noChangeAspect="1"/>
          </p:cNvPicPr>
          <p:nvPr/>
        </p:nvPicPr>
        <p:blipFill>
          <a:blip r:embed="rId2"/>
          <a:stretch>
            <a:fillRect/>
          </a:stretch>
        </p:blipFill>
        <p:spPr>
          <a:xfrm>
            <a:off x="282101" y="2962480"/>
            <a:ext cx="5642449" cy="3348964"/>
          </a:xfrm>
          <a:prstGeom prst="rect">
            <a:avLst/>
          </a:prstGeom>
        </p:spPr>
      </p:pic>
      <p:pic>
        <p:nvPicPr>
          <p:cNvPr id="8" name="Picture 7">
            <a:extLst>
              <a:ext uri="{FF2B5EF4-FFF2-40B4-BE49-F238E27FC236}">
                <a16:creationId xmlns:a16="http://schemas.microsoft.com/office/drawing/2014/main" id="{3076B088-201A-467A-B961-E0A8F2BF73C1}"/>
              </a:ext>
            </a:extLst>
          </p:cNvPr>
          <p:cNvPicPr>
            <a:picLocks noChangeAspect="1"/>
          </p:cNvPicPr>
          <p:nvPr/>
        </p:nvPicPr>
        <p:blipFill>
          <a:blip r:embed="rId3"/>
          <a:stretch>
            <a:fillRect/>
          </a:stretch>
        </p:blipFill>
        <p:spPr>
          <a:xfrm>
            <a:off x="6096000" y="2962480"/>
            <a:ext cx="5962650" cy="2762250"/>
          </a:xfrm>
          <a:prstGeom prst="rect">
            <a:avLst/>
          </a:prstGeom>
        </p:spPr>
      </p:pic>
    </p:spTree>
    <p:extLst>
      <p:ext uri="{BB962C8B-B14F-4D97-AF65-F5344CB8AC3E}">
        <p14:creationId xmlns:p14="http://schemas.microsoft.com/office/powerpoint/2010/main" val="107538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3F2E-3940-47CA-A61A-F11CBEF99CD8}"/>
              </a:ext>
            </a:extLst>
          </p:cNvPr>
          <p:cNvSpPr>
            <a:spLocks noGrp="1"/>
          </p:cNvSpPr>
          <p:nvPr>
            <p:ph type="title"/>
          </p:nvPr>
        </p:nvSpPr>
        <p:spPr/>
        <p:txBody>
          <a:bodyPr/>
          <a:lstStyle/>
          <a:p>
            <a:r>
              <a:rPr lang="de-DE" dirty="0"/>
              <a:t>Case Studies</a:t>
            </a:r>
          </a:p>
        </p:txBody>
      </p:sp>
      <p:sp>
        <p:nvSpPr>
          <p:cNvPr id="3" name="Footer Placeholder 2">
            <a:extLst>
              <a:ext uri="{FF2B5EF4-FFF2-40B4-BE49-F238E27FC236}">
                <a16:creationId xmlns:a16="http://schemas.microsoft.com/office/drawing/2014/main" id="{31A0290D-F70D-4D94-B70D-643495C23421}"/>
              </a:ext>
            </a:extLst>
          </p:cNvPr>
          <p:cNvSpPr>
            <a:spLocks noGrp="1"/>
          </p:cNvSpPr>
          <p:nvPr>
            <p:ph type="ftr" sz="quarter" idx="4294967295"/>
          </p:nvPr>
        </p:nvSpPr>
        <p:spPr>
          <a:xfrm>
            <a:off x="0" y="6492875"/>
            <a:ext cx="4114800" cy="365125"/>
          </a:xfrm>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5CF8C3FB-F224-4636-BBDB-13AABA57A876}"/>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24</a:t>
            </a:fld>
            <a:endParaRPr lang="en-US" dirty="0"/>
          </a:p>
        </p:txBody>
      </p:sp>
    </p:spTree>
    <p:extLst>
      <p:ext uri="{BB962C8B-B14F-4D97-AF65-F5344CB8AC3E}">
        <p14:creationId xmlns:p14="http://schemas.microsoft.com/office/powerpoint/2010/main" val="226028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73255" y="0"/>
            <a:ext cx="4150551" cy="6858000"/>
          </a:xfrm>
          <a:prstGeom prst="rect">
            <a:avLst/>
          </a:prstGeom>
          <a:solidFill>
            <a:srgbClr val="DA1F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TextBox 6"/>
          <p:cNvSpPr txBox="1"/>
          <p:nvPr/>
        </p:nvSpPr>
        <p:spPr>
          <a:xfrm>
            <a:off x="259587" y="0"/>
            <a:ext cx="4457702" cy="2142125"/>
          </a:xfrm>
          <a:prstGeom prst="rect">
            <a:avLst/>
          </a:prstGeom>
          <a:noFill/>
        </p:spPr>
        <p:txBody>
          <a:bodyPr wrap="square" lIns="155448" tIns="155448" rIns="155448" bIns="155448" rtlCol="0" anchor="b"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400" b="1" i="0" u="none" strike="noStrike" kern="120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Large US Financial Customer</a:t>
            </a:r>
          </a:p>
        </p:txBody>
      </p:sp>
      <p:sp>
        <p:nvSpPr>
          <p:cNvPr id="5" name="Text Placeholder 4">
            <a:extLst>
              <a:ext uri="{FF2B5EF4-FFF2-40B4-BE49-F238E27FC236}">
                <a16:creationId xmlns:a16="http://schemas.microsoft.com/office/drawing/2014/main" id="{D25C2BFD-92FE-44FD-AE61-FFF8D0FA06D5}"/>
              </a:ext>
            </a:extLst>
          </p:cNvPr>
          <p:cNvSpPr>
            <a:spLocks noGrp="1"/>
          </p:cNvSpPr>
          <p:nvPr>
            <p:ph type="body" sz="quarter" idx="11"/>
          </p:nvPr>
        </p:nvSpPr>
        <p:spPr>
          <a:xfrm>
            <a:off x="4791196" y="287383"/>
            <a:ext cx="7096004" cy="3526971"/>
          </a:xfrm>
        </p:spPr>
        <p:txBody>
          <a:bodyPr/>
          <a:lstStyle/>
          <a:p>
            <a:pPr marL="0" indent="0">
              <a:buNone/>
            </a:pPr>
            <a:r>
              <a:rPr lang="en-US" dirty="0"/>
              <a:t>Challenge</a:t>
            </a:r>
          </a:p>
          <a:p>
            <a:pPr lvl="1"/>
            <a:r>
              <a:rPr lang="en-US" b="1" dirty="0"/>
              <a:t>Distributed </a:t>
            </a:r>
            <a:r>
              <a:rPr lang="en-US" b="1" dirty="0">
                <a:solidFill>
                  <a:srgbClr val="C00000"/>
                </a:solidFill>
              </a:rPr>
              <a:t>random</a:t>
            </a:r>
            <a:r>
              <a:rPr lang="en-US" b="1" dirty="0"/>
              <a:t> </a:t>
            </a:r>
            <a:r>
              <a:rPr lang="en-US" b="1" dirty="0">
                <a:solidFill>
                  <a:srgbClr val="C00000"/>
                </a:solidFill>
              </a:rPr>
              <a:t>credential</a:t>
            </a:r>
            <a:r>
              <a:rPr lang="en-US" b="1" dirty="0"/>
              <a:t> </a:t>
            </a:r>
            <a:r>
              <a:rPr lang="en-US" b="1" dirty="0">
                <a:solidFill>
                  <a:srgbClr val="C00000"/>
                </a:solidFill>
              </a:rPr>
              <a:t>stuffing</a:t>
            </a:r>
          </a:p>
          <a:p>
            <a:pPr lvl="1"/>
            <a:r>
              <a:rPr lang="en-US" b="1" dirty="0"/>
              <a:t>API Financial OFX Protocol used</a:t>
            </a:r>
          </a:p>
          <a:p>
            <a:pPr lvl="1"/>
            <a:r>
              <a:rPr lang="en-US" b="1" dirty="0">
                <a:solidFill>
                  <a:srgbClr val="C00000"/>
                </a:solidFill>
              </a:rPr>
              <a:t>No JavaScript </a:t>
            </a:r>
            <a:r>
              <a:rPr lang="en-US" b="1" dirty="0"/>
              <a:t>challenge, fingerprint</a:t>
            </a:r>
          </a:p>
          <a:p>
            <a:pPr marL="0" indent="0">
              <a:buNone/>
            </a:pPr>
            <a:endParaRPr lang="en-US" dirty="0"/>
          </a:p>
          <a:p>
            <a:endParaRPr lang="en-US" dirty="0"/>
          </a:p>
        </p:txBody>
      </p:sp>
      <p:sp>
        <p:nvSpPr>
          <p:cNvPr id="60" name="Text Placeholder 4">
            <a:extLst>
              <a:ext uri="{FF2B5EF4-FFF2-40B4-BE49-F238E27FC236}">
                <a16:creationId xmlns:a16="http://schemas.microsoft.com/office/drawing/2014/main" id="{72E7B4A5-75AC-4752-9885-EABEB359E5EC}"/>
              </a:ext>
            </a:extLst>
          </p:cNvPr>
          <p:cNvSpPr txBox="1">
            <a:spLocks/>
          </p:cNvSpPr>
          <p:nvPr/>
        </p:nvSpPr>
        <p:spPr>
          <a:xfrm>
            <a:off x="4791196" y="3920649"/>
            <a:ext cx="7096004" cy="3526971"/>
          </a:xfrm>
          <a:prstGeom prst="rect">
            <a:avLst/>
          </a:prstGeom>
        </p:spPr>
        <p:txBody>
          <a:bodyPr vert="horz" lIns="155448" tIns="155448" rIns="155448" bIns="155448" rtlCol="0">
            <a:noAutofit/>
          </a:bodyPr>
          <a:lstStyle>
            <a:lvl1pPr marL="466725" indent="-466725" algn="l" defTabSz="914400" rtl="0" eaLnBrk="1" latinLnBrk="0" hangingPunct="1">
              <a:lnSpc>
                <a:spcPct val="90000"/>
              </a:lnSpc>
              <a:spcBef>
                <a:spcPts val="1000"/>
              </a:spcBef>
              <a:buClr>
                <a:schemeClr val="accent5"/>
              </a:buClr>
              <a:buFont typeface="Arial" charset="0"/>
              <a:buChar char="•"/>
              <a:tabLst/>
              <a:defRPr lang="en-US" sz="3200" b="1" kern="1200">
                <a:gradFill>
                  <a:gsLst>
                    <a:gs pos="0">
                      <a:schemeClr val="bg1"/>
                    </a:gs>
                    <a:gs pos="99000">
                      <a:schemeClr val="bg1"/>
                    </a:gs>
                  </a:gsLst>
                  <a:lin ang="5400000" scaled="1"/>
                </a:gradFill>
                <a:latin typeface="+mn-lt"/>
                <a:ea typeface="+mn-ea"/>
                <a:cs typeface="Arial" panose="020B0604020202020204" pitchFamily="34" charset="0"/>
              </a:defRPr>
            </a:lvl1pPr>
            <a:lvl2pPr marL="685800" indent="-466725" algn="l" defTabSz="914400" rtl="0" eaLnBrk="1" latinLnBrk="0" hangingPunct="1">
              <a:lnSpc>
                <a:spcPct val="90000"/>
              </a:lnSpc>
              <a:spcBef>
                <a:spcPts val="500"/>
              </a:spcBef>
              <a:buClr>
                <a:schemeClr val="accent5"/>
              </a:buClr>
              <a:buFont typeface="Arial" charset="0"/>
              <a:buChar char="•"/>
              <a:tabLst/>
              <a:defRPr lang="en-US" sz="24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914400" indent="-466725" algn="l" defTabSz="914400" rtl="0" eaLnBrk="1" latinLnBrk="0" hangingPunct="1">
              <a:lnSpc>
                <a:spcPct val="90000"/>
              </a:lnSpc>
              <a:spcBef>
                <a:spcPts val="500"/>
              </a:spcBef>
              <a:buClr>
                <a:schemeClr val="accent5"/>
              </a:buClr>
              <a:buFont typeface="Arial" charset="0"/>
              <a:buChar char="•"/>
              <a:tabLst/>
              <a:defRPr lang="en-US" sz="20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1143000" indent="-466725" algn="l" defTabSz="914400" rtl="0" eaLnBrk="1" latinLnBrk="0" hangingPunct="1">
              <a:lnSpc>
                <a:spcPct val="90000"/>
              </a:lnSpc>
              <a:spcBef>
                <a:spcPts val="500"/>
              </a:spcBef>
              <a:buClr>
                <a:schemeClr val="accent5"/>
              </a:buClr>
              <a:buFont typeface="Arial" charset="0"/>
              <a:buChar char="•"/>
              <a:tabLst/>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466725" indent="-466725" algn="l" defTabSz="914400" rtl="0" eaLnBrk="1" latinLnBrk="0" hangingPunct="1">
              <a:lnSpc>
                <a:spcPct val="90000"/>
              </a:lnSpc>
              <a:spcBef>
                <a:spcPts val="500"/>
              </a:spcBef>
              <a:buClr>
                <a:schemeClr val="accent5"/>
              </a:buClr>
              <a:buFont typeface="Arial" charset="0"/>
              <a:buChar char="•"/>
              <a:tabLst/>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charset="0"/>
              <a:buNone/>
            </a:pPr>
            <a:r>
              <a:rPr lang="en-US" dirty="0"/>
              <a:t>Solution</a:t>
            </a:r>
          </a:p>
          <a:p>
            <a:pPr lvl="1"/>
            <a:r>
              <a:rPr lang="en-US" b="1" dirty="0"/>
              <a:t>Started with </a:t>
            </a:r>
            <a:r>
              <a:rPr lang="en-US" b="1" dirty="0" err="1"/>
              <a:t>iRule</a:t>
            </a:r>
            <a:r>
              <a:rPr lang="en-US" b="1" dirty="0"/>
              <a:t> – block IP on 3 failed logins -  </a:t>
            </a:r>
            <a:r>
              <a:rPr lang="en-US" b="1" dirty="0">
                <a:solidFill>
                  <a:srgbClr val="C00000"/>
                </a:solidFill>
              </a:rPr>
              <a:t>20%</a:t>
            </a:r>
            <a:r>
              <a:rPr lang="en-US" b="1" dirty="0"/>
              <a:t> mitigation</a:t>
            </a:r>
          </a:p>
          <a:p>
            <a:pPr lvl="1"/>
            <a:r>
              <a:rPr lang="en-US" b="1" dirty="0"/>
              <a:t>IPI  added </a:t>
            </a:r>
            <a:r>
              <a:rPr lang="en-US" b="1" dirty="0">
                <a:solidFill>
                  <a:srgbClr val="C00000"/>
                </a:solidFill>
              </a:rPr>
              <a:t>50%</a:t>
            </a:r>
            <a:r>
              <a:rPr lang="en-US" b="1" dirty="0"/>
              <a:t> mitigation</a:t>
            </a:r>
          </a:p>
          <a:p>
            <a:pPr lvl="1"/>
            <a:r>
              <a:rPr lang="en-US" b="1" dirty="0"/>
              <a:t>ASM + </a:t>
            </a:r>
            <a:r>
              <a:rPr lang="en-US" b="1" dirty="0" err="1"/>
              <a:t>iRule</a:t>
            </a:r>
            <a:r>
              <a:rPr lang="en-US" b="1" dirty="0"/>
              <a:t> TLS fingerprinting </a:t>
            </a:r>
            <a:r>
              <a:rPr lang="en-US" b="1" dirty="0">
                <a:solidFill>
                  <a:srgbClr val="C00000"/>
                </a:solidFill>
              </a:rPr>
              <a:t>100%</a:t>
            </a:r>
          </a:p>
          <a:p>
            <a:pPr lvl="1"/>
            <a:r>
              <a:rPr lang="en-US" u="sng" dirty="0">
                <a:hlinkClick r:id="rId3"/>
              </a:rPr>
              <a:t>https://github.com/yossi-r/asm_tls_fp_ansible</a:t>
            </a:r>
            <a:endParaRPr lang="en-US" dirty="0"/>
          </a:p>
          <a:p>
            <a:pPr lvl="1"/>
            <a:endParaRPr lang="en-US" b="1" dirty="0">
              <a:solidFill>
                <a:srgbClr val="C00000"/>
              </a:solidFill>
            </a:endParaRPr>
          </a:p>
          <a:p>
            <a:pPr marL="0" indent="0">
              <a:buFont typeface="Arial" charset="0"/>
              <a:buNone/>
            </a:pPr>
            <a:endParaRPr lang="en-US" dirty="0"/>
          </a:p>
          <a:p>
            <a:endParaRPr lang="en-US" dirty="0"/>
          </a:p>
        </p:txBody>
      </p:sp>
      <p:grpSp>
        <p:nvGrpSpPr>
          <p:cNvPr id="61" name="Group 60">
            <a:extLst>
              <a:ext uri="{FF2B5EF4-FFF2-40B4-BE49-F238E27FC236}">
                <a16:creationId xmlns:a16="http://schemas.microsoft.com/office/drawing/2014/main" id="{1A8223E5-C4DF-4B89-9B08-1C7FEB558B4A}"/>
              </a:ext>
            </a:extLst>
          </p:cNvPr>
          <p:cNvGrpSpPr/>
          <p:nvPr/>
        </p:nvGrpSpPr>
        <p:grpSpPr>
          <a:xfrm>
            <a:off x="5039122" y="2165418"/>
            <a:ext cx="440548" cy="590374"/>
            <a:chOff x="19943762" y="29170313"/>
            <a:chExt cx="2268538" cy="3919538"/>
          </a:xfrm>
          <a:solidFill>
            <a:schemeClr val="tx1"/>
          </a:solidFill>
        </p:grpSpPr>
        <p:sp>
          <p:nvSpPr>
            <p:cNvPr id="62" name="Oval 858">
              <a:extLst>
                <a:ext uri="{FF2B5EF4-FFF2-40B4-BE49-F238E27FC236}">
                  <a16:creationId xmlns:a16="http://schemas.microsoft.com/office/drawing/2014/main" id="{BD2A5DD6-39E0-441C-8EF9-BF350D8DBDB8}"/>
                </a:ext>
              </a:extLst>
            </p:cNvPr>
            <p:cNvSpPr>
              <a:spLocks noChangeArrowheads="1"/>
            </p:cNvSpPr>
            <p:nvPr/>
          </p:nvSpPr>
          <p:spPr bwMode="auto">
            <a:xfrm>
              <a:off x="20150137" y="29305250"/>
              <a:ext cx="206375" cy="206375"/>
            </a:xfrm>
            <a:prstGeom prst="ellipse">
              <a:avLst/>
            </a:pr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859">
              <a:extLst>
                <a:ext uri="{FF2B5EF4-FFF2-40B4-BE49-F238E27FC236}">
                  <a16:creationId xmlns:a16="http://schemas.microsoft.com/office/drawing/2014/main" id="{90AABA58-5819-490E-AB0B-C314D6FC9B7E}"/>
                </a:ext>
              </a:extLst>
            </p:cNvPr>
            <p:cNvSpPr>
              <a:spLocks/>
            </p:cNvSpPr>
            <p:nvPr/>
          </p:nvSpPr>
          <p:spPr bwMode="auto">
            <a:xfrm>
              <a:off x="20767675" y="32816800"/>
              <a:ext cx="619125" cy="66675"/>
            </a:xfrm>
            <a:custGeom>
              <a:avLst/>
              <a:gdLst>
                <a:gd name="T0" fmla="*/ 156 w 165"/>
                <a:gd name="T1" fmla="*/ 18 h 18"/>
                <a:gd name="T2" fmla="*/ 9 w 165"/>
                <a:gd name="T3" fmla="*/ 18 h 18"/>
                <a:gd name="T4" fmla="*/ 0 w 165"/>
                <a:gd name="T5" fmla="*/ 9 h 18"/>
                <a:gd name="T6" fmla="*/ 9 w 165"/>
                <a:gd name="T7" fmla="*/ 0 h 18"/>
                <a:gd name="T8" fmla="*/ 156 w 165"/>
                <a:gd name="T9" fmla="*/ 0 h 18"/>
                <a:gd name="T10" fmla="*/ 165 w 165"/>
                <a:gd name="T11" fmla="*/ 9 h 18"/>
                <a:gd name="T12" fmla="*/ 156 w 16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65" h="18">
                  <a:moveTo>
                    <a:pt x="156" y="18"/>
                  </a:moveTo>
                  <a:cubicBezTo>
                    <a:pt x="9" y="18"/>
                    <a:pt x="9" y="18"/>
                    <a:pt x="9" y="18"/>
                  </a:cubicBezTo>
                  <a:cubicBezTo>
                    <a:pt x="4" y="18"/>
                    <a:pt x="0" y="14"/>
                    <a:pt x="0" y="9"/>
                  </a:cubicBezTo>
                  <a:cubicBezTo>
                    <a:pt x="0" y="4"/>
                    <a:pt x="4" y="0"/>
                    <a:pt x="9" y="0"/>
                  </a:cubicBezTo>
                  <a:cubicBezTo>
                    <a:pt x="156" y="0"/>
                    <a:pt x="156" y="0"/>
                    <a:pt x="156" y="0"/>
                  </a:cubicBezTo>
                  <a:cubicBezTo>
                    <a:pt x="161" y="0"/>
                    <a:pt x="165" y="4"/>
                    <a:pt x="165" y="9"/>
                  </a:cubicBezTo>
                  <a:cubicBezTo>
                    <a:pt x="165" y="14"/>
                    <a:pt x="161" y="18"/>
                    <a:pt x="156" y="1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860">
              <a:extLst>
                <a:ext uri="{FF2B5EF4-FFF2-40B4-BE49-F238E27FC236}">
                  <a16:creationId xmlns:a16="http://schemas.microsoft.com/office/drawing/2014/main" id="{074A319C-D959-49D5-91C5-86B0D43BD06A}"/>
                </a:ext>
              </a:extLst>
            </p:cNvPr>
            <p:cNvSpPr>
              <a:spLocks/>
            </p:cNvSpPr>
            <p:nvPr/>
          </p:nvSpPr>
          <p:spPr bwMode="auto">
            <a:xfrm>
              <a:off x="19943762" y="29170313"/>
              <a:ext cx="2268538" cy="3919538"/>
            </a:xfrm>
            <a:custGeom>
              <a:avLst/>
              <a:gdLst>
                <a:gd name="T0" fmla="*/ 559 w 605"/>
                <a:gd name="T1" fmla="*/ 1045 h 1045"/>
                <a:gd name="T2" fmla="*/ 46 w 605"/>
                <a:gd name="T3" fmla="*/ 1045 h 1045"/>
                <a:gd name="T4" fmla="*/ 0 w 605"/>
                <a:gd name="T5" fmla="*/ 999 h 1045"/>
                <a:gd name="T6" fmla="*/ 0 w 605"/>
                <a:gd name="T7" fmla="*/ 46 h 1045"/>
                <a:gd name="T8" fmla="*/ 46 w 605"/>
                <a:gd name="T9" fmla="*/ 0 h 1045"/>
                <a:gd name="T10" fmla="*/ 559 w 605"/>
                <a:gd name="T11" fmla="*/ 0 h 1045"/>
                <a:gd name="T12" fmla="*/ 605 w 605"/>
                <a:gd name="T13" fmla="*/ 46 h 1045"/>
                <a:gd name="T14" fmla="*/ 605 w 605"/>
                <a:gd name="T15" fmla="*/ 65 h 1045"/>
                <a:gd name="T16" fmla="*/ 596 w 605"/>
                <a:gd name="T17" fmla="*/ 74 h 1045"/>
                <a:gd name="T18" fmla="*/ 587 w 605"/>
                <a:gd name="T19" fmla="*/ 65 h 1045"/>
                <a:gd name="T20" fmla="*/ 587 w 605"/>
                <a:gd name="T21" fmla="*/ 46 h 1045"/>
                <a:gd name="T22" fmla="*/ 559 w 605"/>
                <a:gd name="T23" fmla="*/ 19 h 1045"/>
                <a:gd name="T24" fmla="*/ 46 w 605"/>
                <a:gd name="T25" fmla="*/ 19 h 1045"/>
                <a:gd name="T26" fmla="*/ 19 w 605"/>
                <a:gd name="T27" fmla="*/ 46 h 1045"/>
                <a:gd name="T28" fmla="*/ 19 w 605"/>
                <a:gd name="T29" fmla="*/ 999 h 1045"/>
                <a:gd name="T30" fmla="*/ 46 w 605"/>
                <a:gd name="T31" fmla="*/ 1027 h 1045"/>
                <a:gd name="T32" fmla="*/ 559 w 605"/>
                <a:gd name="T33" fmla="*/ 1027 h 1045"/>
                <a:gd name="T34" fmla="*/ 587 w 605"/>
                <a:gd name="T35" fmla="*/ 999 h 1045"/>
                <a:gd name="T36" fmla="*/ 587 w 605"/>
                <a:gd name="T37" fmla="*/ 889 h 1045"/>
                <a:gd name="T38" fmla="*/ 596 w 605"/>
                <a:gd name="T39" fmla="*/ 880 h 1045"/>
                <a:gd name="T40" fmla="*/ 605 w 605"/>
                <a:gd name="T41" fmla="*/ 889 h 1045"/>
                <a:gd name="T42" fmla="*/ 605 w 605"/>
                <a:gd name="T43" fmla="*/ 999 h 1045"/>
                <a:gd name="T44" fmla="*/ 559 w 605"/>
                <a:gd name="T45" fmla="*/ 104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5" h="1045">
                  <a:moveTo>
                    <a:pt x="559" y="1045"/>
                  </a:moveTo>
                  <a:cubicBezTo>
                    <a:pt x="46" y="1045"/>
                    <a:pt x="46" y="1045"/>
                    <a:pt x="46" y="1045"/>
                  </a:cubicBezTo>
                  <a:cubicBezTo>
                    <a:pt x="21" y="1045"/>
                    <a:pt x="0" y="1024"/>
                    <a:pt x="0" y="999"/>
                  </a:cubicBezTo>
                  <a:cubicBezTo>
                    <a:pt x="0" y="46"/>
                    <a:pt x="0" y="46"/>
                    <a:pt x="0" y="46"/>
                  </a:cubicBezTo>
                  <a:cubicBezTo>
                    <a:pt x="0" y="21"/>
                    <a:pt x="21" y="0"/>
                    <a:pt x="46" y="0"/>
                  </a:cubicBezTo>
                  <a:cubicBezTo>
                    <a:pt x="559" y="0"/>
                    <a:pt x="559" y="0"/>
                    <a:pt x="559" y="0"/>
                  </a:cubicBezTo>
                  <a:cubicBezTo>
                    <a:pt x="585" y="0"/>
                    <a:pt x="605" y="21"/>
                    <a:pt x="605" y="46"/>
                  </a:cubicBezTo>
                  <a:cubicBezTo>
                    <a:pt x="605" y="65"/>
                    <a:pt x="605" y="65"/>
                    <a:pt x="605" y="65"/>
                  </a:cubicBezTo>
                  <a:cubicBezTo>
                    <a:pt x="605" y="70"/>
                    <a:pt x="601" y="74"/>
                    <a:pt x="596" y="74"/>
                  </a:cubicBezTo>
                  <a:cubicBezTo>
                    <a:pt x="591" y="74"/>
                    <a:pt x="587" y="70"/>
                    <a:pt x="587" y="65"/>
                  </a:cubicBezTo>
                  <a:cubicBezTo>
                    <a:pt x="587" y="46"/>
                    <a:pt x="587" y="46"/>
                    <a:pt x="587" y="46"/>
                  </a:cubicBezTo>
                  <a:cubicBezTo>
                    <a:pt x="587" y="31"/>
                    <a:pt x="574" y="19"/>
                    <a:pt x="559" y="19"/>
                  </a:cubicBezTo>
                  <a:cubicBezTo>
                    <a:pt x="46" y="19"/>
                    <a:pt x="46" y="19"/>
                    <a:pt x="46" y="19"/>
                  </a:cubicBezTo>
                  <a:cubicBezTo>
                    <a:pt x="31" y="19"/>
                    <a:pt x="19" y="31"/>
                    <a:pt x="19" y="46"/>
                  </a:cubicBezTo>
                  <a:cubicBezTo>
                    <a:pt x="19" y="999"/>
                    <a:pt x="19" y="999"/>
                    <a:pt x="19" y="999"/>
                  </a:cubicBezTo>
                  <a:cubicBezTo>
                    <a:pt x="19" y="1014"/>
                    <a:pt x="31" y="1027"/>
                    <a:pt x="46" y="1027"/>
                  </a:cubicBezTo>
                  <a:cubicBezTo>
                    <a:pt x="559" y="1027"/>
                    <a:pt x="559" y="1027"/>
                    <a:pt x="559" y="1027"/>
                  </a:cubicBezTo>
                  <a:cubicBezTo>
                    <a:pt x="574" y="1027"/>
                    <a:pt x="587" y="1014"/>
                    <a:pt x="587" y="999"/>
                  </a:cubicBezTo>
                  <a:cubicBezTo>
                    <a:pt x="587" y="889"/>
                    <a:pt x="587" y="889"/>
                    <a:pt x="587" y="889"/>
                  </a:cubicBezTo>
                  <a:cubicBezTo>
                    <a:pt x="587" y="884"/>
                    <a:pt x="591" y="880"/>
                    <a:pt x="596" y="880"/>
                  </a:cubicBezTo>
                  <a:cubicBezTo>
                    <a:pt x="601" y="880"/>
                    <a:pt x="605" y="884"/>
                    <a:pt x="605" y="889"/>
                  </a:cubicBezTo>
                  <a:cubicBezTo>
                    <a:pt x="605" y="999"/>
                    <a:pt x="605" y="999"/>
                    <a:pt x="605" y="999"/>
                  </a:cubicBezTo>
                  <a:cubicBezTo>
                    <a:pt x="605" y="1024"/>
                    <a:pt x="585" y="1045"/>
                    <a:pt x="559" y="104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61">
              <a:extLst>
                <a:ext uri="{FF2B5EF4-FFF2-40B4-BE49-F238E27FC236}">
                  <a16:creationId xmlns:a16="http://schemas.microsoft.com/office/drawing/2014/main" id="{C3AD1AF8-D211-4525-9386-74E342F08303}"/>
                </a:ext>
              </a:extLst>
            </p:cNvPr>
            <p:cNvSpPr>
              <a:spLocks noEditPoints="1"/>
            </p:cNvSpPr>
            <p:nvPr/>
          </p:nvSpPr>
          <p:spPr bwMode="auto">
            <a:xfrm>
              <a:off x="19943762" y="29583063"/>
              <a:ext cx="2268538" cy="3094038"/>
            </a:xfrm>
            <a:custGeom>
              <a:avLst/>
              <a:gdLst>
                <a:gd name="T0" fmla="*/ 559 w 605"/>
                <a:gd name="T1" fmla="*/ 825 h 825"/>
                <a:gd name="T2" fmla="*/ 46 w 605"/>
                <a:gd name="T3" fmla="*/ 825 h 825"/>
                <a:gd name="T4" fmla="*/ 0 w 605"/>
                <a:gd name="T5" fmla="*/ 779 h 825"/>
                <a:gd name="T6" fmla="*/ 0 w 605"/>
                <a:gd name="T7" fmla="*/ 46 h 825"/>
                <a:gd name="T8" fmla="*/ 46 w 605"/>
                <a:gd name="T9" fmla="*/ 0 h 825"/>
                <a:gd name="T10" fmla="*/ 559 w 605"/>
                <a:gd name="T11" fmla="*/ 0 h 825"/>
                <a:gd name="T12" fmla="*/ 605 w 605"/>
                <a:gd name="T13" fmla="*/ 46 h 825"/>
                <a:gd name="T14" fmla="*/ 605 w 605"/>
                <a:gd name="T15" fmla="*/ 779 h 825"/>
                <a:gd name="T16" fmla="*/ 559 w 605"/>
                <a:gd name="T17" fmla="*/ 825 h 825"/>
                <a:gd name="T18" fmla="*/ 46 w 605"/>
                <a:gd name="T19" fmla="*/ 19 h 825"/>
                <a:gd name="T20" fmla="*/ 19 w 605"/>
                <a:gd name="T21" fmla="*/ 46 h 825"/>
                <a:gd name="T22" fmla="*/ 19 w 605"/>
                <a:gd name="T23" fmla="*/ 779 h 825"/>
                <a:gd name="T24" fmla="*/ 46 w 605"/>
                <a:gd name="T25" fmla="*/ 807 h 825"/>
                <a:gd name="T26" fmla="*/ 559 w 605"/>
                <a:gd name="T27" fmla="*/ 807 h 825"/>
                <a:gd name="T28" fmla="*/ 587 w 605"/>
                <a:gd name="T29" fmla="*/ 779 h 825"/>
                <a:gd name="T30" fmla="*/ 587 w 605"/>
                <a:gd name="T31" fmla="*/ 46 h 825"/>
                <a:gd name="T32" fmla="*/ 559 w 605"/>
                <a:gd name="T33" fmla="*/ 19 h 825"/>
                <a:gd name="T34" fmla="*/ 46 w 605"/>
                <a:gd name="T35" fmla="*/ 1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 h="825">
                  <a:moveTo>
                    <a:pt x="559" y="825"/>
                  </a:moveTo>
                  <a:cubicBezTo>
                    <a:pt x="46" y="825"/>
                    <a:pt x="46" y="825"/>
                    <a:pt x="46" y="825"/>
                  </a:cubicBezTo>
                  <a:cubicBezTo>
                    <a:pt x="21" y="825"/>
                    <a:pt x="0" y="804"/>
                    <a:pt x="0" y="779"/>
                  </a:cubicBezTo>
                  <a:cubicBezTo>
                    <a:pt x="0" y="46"/>
                    <a:pt x="0" y="46"/>
                    <a:pt x="0" y="46"/>
                  </a:cubicBezTo>
                  <a:cubicBezTo>
                    <a:pt x="0" y="21"/>
                    <a:pt x="21" y="0"/>
                    <a:pt x="46" y="0"/>
                  </a:cubicBezTo>
                  <a:cubicBezTo>
                    <a:pt x="559" y="0"/>
                    <a:pt x="559" y="0"/>
                    <a:pt x="559" y="0"/>
                  </a:cubicBezTo>
                  <a:cubicBezTo>
                    <a:pt x="585" y="0"/>
                    <a:pt x="605" y="21"/>
                    <a:pt x="605" y="46"/>
                  </a:cubicBezTo>
                  <a:cubicBezTo>
                    <a:pt x="605" y="779"/>
                    <a:pt x="605" y="779"/>
                    <a:pt x="605" y="779"/>
                  </a:cubicBezTo>
                  <a:cubicBezTo>
                    <a:pt x="605" y="804"/>
                    <a:pt x="585" y="825"/>
                    <a:pt x="559" y="825"/>
                  </a:cubicBezTo>
                  <a:close/>
                  <a:moveTo>
                    <a:pt x="46" y="19"/>
                  </a:moveTo>
                  <a:cubicBezTo>
                    <a:pt x="31" y="19"/>
                    <a:pt x="19" y="31"/>
                    <a:pt x="19" y="46"/>
                  </a:cubicBezTo>
                  <a:cubicBezTo>
                    <a:pt x="19" y="779"/>
                    <a:pt x="19" y="779"/>
                    <a:pt x="19" y="779"/>
                  </a:cubicBezTo>
                  <a:cubicBezTo>
                    <a:pt x="19" y="794"/>
                    <a:pt x="31" y="807"/>
                    <a:pt x="46" y="807"/>
                  </a:cubicBezTo>
                  <a:cubicBezTo>
                    <a:pt x="559" y="807"/>
                    <a:pt x="559" y="807"/>
                    <a:pt x="559" y="807"/>
                  </a:cubicBezTo>
                  <a:cubicBezTo>
                    <a:pt x="574" y="807"/>
                    <a:pt x="587" y="794"/>
                    <a:pt x="587" y="779"/>
                  </a:cubicBezTo>
                  <a:cubicBezTo>
                    <a:pt x="587" y="46"/>
                    <a:pt x="587" y="46"/>
                    <a:pt x="587" y="46"/>
                  </a:cubicBezTo>
                  <a:cubicBezTo>
                    <a:pt x="587" y="31"/>
                    <a:pt x="574" y="19"/>
                    <a:pt x="559" y="19"/>
                  </a:cubicBezTo>
                  <a:lnTo>
                    <a:pt x="46" y="19"/>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66" name="Group 65">
            <a:extLst>
              <a:ext uri="{FF2B5EF4-FFF2-40B4-BE49-F238E27FC236}">
                <a16:creationId xmlns:a16="http://schemas.microsoft.com/office/drawing/2014/main" id="{D7D1CF67-B3E4-457F-99E4-42F57A500FA2}"/>
              </a:ext>
            </a:extLst>
          </p:cNvPr>
          <p:cNvGrpSpPr/>
          <p:nvPr/>
        </p:nvGrpSpPr>
        <p:grpSpPr>
          <a:xfrm>
            <a:off x="4941676" y="2905402"/>
            <a:ext cx="635132" cy="712578"/>
            <a:chOff x="-9142413" y="13503275"/>
            <a:chExt cx="3641725" cy="3916363"/>
          </a:xfrm>
          <a:solidFill>
            <a:schemeClr val="tx1"/>
          </a:solidFill>
        </p:grpSpPr>
        <p:sp>
          <p:nvSpPr>
            <p:cNvPr id="67" name="Freeform 881">
              <a:extLst>
                <a:ext uri="{FF2B5EF4-FFF2-40B4-BE49-F238E27FC236}">
                  <a16:creationId xmlns:a16="http://schemas.microsoft.com/office/drawing/2014/main" id="{0A4DCAAB-90CE-4356-BB87-CAAC1749B2FC}"/>
                </a:ext>
              </a:extLst>
            </p:cNvPr>
            <p:cNvSpPr>
              <a:spLocks/>
            </p:cNvSpPr>
            <p:nvPr/>
          </p:nvSpPr>
          <p:spPr bwMode="auto">
            <a:xfrm>
              <a:off x="-8339138" y="14020800"/>
              <a:ext cx="2039938" cy="2089150"/>
            </a:xfrm>
            <a:custGeom>
              <a:avLst/>
              <a:gdLst>
                <a:gd name="T0" fmla="*/ 382 w 544"/>
                <a:gd name="T1" fmla="*/ 557 h 557"/>
                <a:gd name="T2" fmla="*/ 373 w 544"/>
                <a:gd name="T3" fmla="*/ 548 h 557"/>
                <a:gd name="T4" fmla="*/ 372 w 544"/>
                <a:gd name="T5" fmla="*/ 457 h 557"/>
                <a:gd name="T6" fmla="*/ 381 w 544"/>
                <a:gd name="T7" fmla="*/ 447 h 557"/>
                <a:gd name="T8" fmla="*/ 484 w 544"/>
                <a:gd name="T9" fmla="*/ 396 h 557"/>
                <a:gd name="T10" fmla="*/ 517 w 544"/>
                <a:gd name="T11" fmla="*/ 244 h 557"/>
                <a:gd name="T12" fmla="*/ 356 w 544"/>
                <a:gd name="T13" fmla="*/ 42 h 557"/>
                <a:gd name="T14" fmla="*/ 188 w 544"/>
                <a:gd name="T15" fmla="*/ 42 h 557"/>
                <a:gd name="T16" fmla="*/ 28 w 544"/>
                <a:gd name="T17" fmla="*/ 244 h 557"/>
                <a:gd name="T18" fmla="*/ 60 w 544"/>
                <a:gd name="T19" fmla="*/ 396 h 557"/>
                <a:gd name="T20" fmla="*/ 162 w 544"/>
                <a:gd name="T21" fmla="*/ 447 h 557"/>
                <a:gd name="T22" fmla="*/ 171 w 544"/>
                <a:gd name="T23" fmla="*/ 457 h 557"/>
                <a:gd name="T24" fmla="*/ 171 w 544"/>
                <a:gd name="T25" fmla="*/ 548 h 557"/>
                <a:gd name="T26" fmla="*/ 162 w 544"/>
                <a:gd name="T27" fmla="*/ 557 h 557"/>
                <a:gd name="T28" fmla="*/ 162 w 544"/>
                <a:gd name="T29" fmla="*/ 557 h 557"/>
                <a:gd name="T30" fmla="*/ 152 w 544"/>
                <a:gd name="T31" fmla="*/ 548 h 557"/>
                <a:gd name="T32" fmla="*/ 153 w 544"/>
                <a:gd name="T33" fmla="*/ 465 h 557"/>
                <a:gd name="T34" fmla="*/ 46 w 544"/>
                <a:gd name="T35" fmla="*/ 408 h 557"/>
                <a:gd name="T36" fmla="*/ 10 w 544"/>
                <a:gd name="T37" fmla="*/ 242 h 557"/>
                <a:gd name="T38" fmla="*/ 181 w 544"/>
                <a:gd name="T39" fmla="*/ 25 h 557"/>
                <a:gd name="T40" fmla="*/ 363 w 544"/>
                <a:gd name="T41" fmla="*/ 25 h 557"/>
                <a:gd name="T42" fmla="*/ 535 w 544"/>
                <a:gd name="T43" fmla="*/ 242 h 557"/>
                <a:gd name="T44" fmla="*/ 498 w 544"/>
                <a:gd name="T45" fmla="*/ 408 h 557"/>
                <a:gd name="T46" fmla="*/ 391 w 544"/>
                <a:gd name="T47" fmla="*/ 465 h 557"/>
                <a:gd name="T48" fmla="*/ 391 w 544"/>
                <a:gd name="T49" fmla="*/ 548 h 557"/>
                <a:gd name="T50" fmla="*/ 382 w 544"/>
                <a:gd name="T51" fmla="*/ 557 h 557"/>
                <a:gd name="T52" fmla="*/ 382 w 544"/>
                <a:gd name="T53"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4" h="557">
                  <a:moveTo>
                    <a:pt x="382" y="557"/>
                  </a:moveTo>
                  <a:cubicBezTo>
                    <a:pt x="377" y="557"/>
                    <a:pt x="373" y="553"/>
                    <a:pt x="373" y="548"/>
                  </a:cubicBezTo>
                  <a:cubicBezTo>
                    <a:pt x="372" y="457"/>
                    <a:pt x="372" y="457"/>
                    <a:pt x="372" y="457"/>
                  </a:cubicBezTo>
                  <a:cubicBezTo>
                    <a:pt x="372" y="452"/>
                    <a:pt x="376" y="448"/>
                    <a:pt x="381" y="447"/>
                  </a:cubicBezTo>
                  <a:cubicBezTo>
                    <a:pt x="382" y="447"/>
                    <a:pt x="444" y="444"/>
                    <a:pt x="484" y="396"/>
                  </a:cubicBezTo>
                  <a:cubicBezTo>
                    <a:pt x="514" y="360"/>
                    <a:pt x="525" y="309"/>
                    <a:pt x="517" y="244"/>
                  </a:cubicBezTo>
                  <a:cubicBezTo>
                    <a:pt x="501" y="121"/>
                    <a:pt x="409" y="65"/>
                    <a:pt x="356" y="42"/>
                  </a:cubicBezTo>
                  <a:cubicBezTo>
                    <a:pt x="302" y="19"/>
                    <a:pt x="242" y="19"/>
                    <a:pt x="188" y="42"/>
                  </a:cubicBezTo>
                  <a:cubicBezTo>
                    <a:pt x="135" y="65"/>
                    <a:pt x="44" y="121"/>
                    <a:pt x="28" y="244"/>
                  </a:cubicBezTo>
                  <a:cubicBezTo>
                    <a:pt x="19" y="310"/>
                    <a:pt x="30" y="361"/>
                    <a:pt x="60" y="396"/>
                  </a:cubicBezTo>
                  <a:cubicBezTo>
                    <a:pt x="100" y="444"/>
                    <a:pt x="161" y="447"/>
                    <a:pt x="162" y="447"/>
                  </a:cubicBezTo>
                  <a:cubicBezTo>
                    <a:pt x="167" y="448"/>
                    <a:pt x="171" y="452"/>
                    <a:pt x="171" y="457"/>
                  </a:cubicBezTo>
                  <a:cubicBezTo>
                    <a:pt x="171" y="548"/>
                    <a:pt x="171" y="548"/>
                    <a:pt x="171" y="548"/>
                  </a:cubicBezTo>
                  <a:cubicBezTo>
                    <a:pt x="171" y="553"/>
                    <a:pt x="167" y="557"/>
                    <a:pt x="162" y="557"/>
                  </a:cubicBezTo>
                  <a:cubicBezTo>
                    <a:pt x="162" y="557"/>
                    <a:pt x="162" y="557"/>
                    <a:pt x="162" y="557"/>
                  </a:cubicBezTo>
                  <a:cubicBezTo>
                    <a:pt x="156" y="557"/>
                    <a:pt x="152" y="553"/>
                    <a:pt x="152" y="548"/>
                  </a:cubicBezTo>
                  <a:cubicBezTo>
                    <a:pt x="153" y="465"/>
                    <a:pt x="153" y="465"/>
                    <a:pt x="153" y="465"/>
                  </a:cubicBezTo>
                  <a:cubicBezTo>
                    <a:pt x="132" y="462"/>
                    <a:pt x="82" y="451"/>
                    <a:pt x="46" y="408"/>
                  </a:cubicBezTo>
                  <a:cubicBezTo>
                    <a:pt x="13" y="368"/>
                    <a:pt x="0" y="312"/>
                    <a:pt x="10" y="242"/>
                  </a:cubicBezTo>
                  <a:cubicBezTo>
                    <a:pt x="27" y="109"/>
                    <a:pt x="124" y="49"/>
                    <a:pt x="181" y="25"/>
                  </a:cubicBezTo>
                  <a:cubicBezTo>
                    <a:pt x="240" y="0"/>
                    <a:pt x="305" y="0"/>
                    <a:pt x="363" y="25"/>
                  </a:cubicBezTo>
                  <a:cubicBezTo>
                    <a:pt x="420" y="49"/>
                    <a:pt x="518" y="109"/>
                    <a:pt x="535" y="242"/>
                  </a:cubicBezTo>
                  <a:cubicBezTo>
                    <a:pt x="544" y="312"/>
                    <a:pt x="532" y="368"/>
                    <a:pt x="498" y="408"/>
                  </a:cubicBezTo>
                  <a:cubicBezTo>
                    <a:pt x="462" y="451"/>
                    <a:pt x="411" y="462"/>
                    <a:pt x="391" y="465"/>
                  </a:cubicBezTo>
                  <a:cubicBezTo>
                    <a:pt x="391" y="548"/>
                    <a:pt x="391" y="548"/>
                    <a:pt x="391" y="548"/>
                  </a:cubicBezTo>
                  <a:cubicBezTo>
                    <a:pt x="391" y="553"/>
                    <a:pt x="387" y="557"/>
                    <a:pt x="382" y="557"/>
                  </a:cubicBezTo>
                  <a:cubicBezTo>
                    <a:pt x="382" y="557"/>
                    <a:pt x="382" y="557"/>
                    <a:pt x="382" y="55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8" name="Freeform 882">
              <a:extLst>
                <a:ext uri="{FF2B5EF4-FFF2-40B4-BE49-F238E27FC236}">
                  <a16:creationId xmlns:a16="http://schemas.microsoft.com/office/drawing/2014/main" id="{C0CF4994-3192-4877-A063-EC975695B2F2}"/>
                </a:ext>
              </a:extLst>
            </p:cNvPr>
            <p:cNvSpPr>
              <a:spLocks noEditPoints="1"/>
            </p:cNvSpPr>
            <p:nvPr/>
          </p:nvSpPr>
          <p:spPr bwMode="auto">
            <a:xfrm>
              <a:off x="-8032750" y="14711363"/>
              <a:ext cx="608013"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8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6" y="182"/>
                    <a:pt x="0" y="141"/>
                    <a:pt x="0" y="91"/>
                  </a:cubicBezTo>
                  <a:cubicBezTo>
                    <a:pt x="0" y="41"/>
                    <a:pt x="36" y="0"/>
                    <a:pt x="81" y="0"/>
                  </a:cubicBezTo>
                  <a:cubicBezTo>
                    <a:pt x="126" y="0"/>
                    <a:pt x="162" y="41"/>
                    <a:pt x="162" y="91"/>
                  </a:cubicBezTo>
                  <a:cubicBezTo>
                    <a:pt x="162" y="141"/>
                    <a:pt x="126" y="182"/>
                    <a:pt x="81" y="182"/>
                  </a:cubicBezTo>
                  <a:close/>
                  <a:moveTo>
                    <a:pt x="81" y="18"/>
                  </a:moveTo>
                  <a:cubicBezTo>
                    <a:pt x="46" y="18"/>
                    <a:pt x="18" y="51"/>
                    <a:pt x="18" y="91"/>
                  </a:cubicBezTo>
                  <a:cubicBezTo>
                    <a:pt x="18" y="131"/>
                    <a:pt x="46" y="164"/>
                    <a:pt x="81" y="164"/>
                  </a:cubicBezTo>
                  <a:cubicBezTo>
                    <a:pt x="115" y="164"/>
                    <a:pt x="144" y="131"/>
                    <a:pt x="144" y="91"/>
                  </a:cubicBezTo>
                  <a:cubicBezTo>
                    <a:pt x="144" y="51"/>
                    <a:pt x="115" y="18"/>
                    <a:pt x="81" y="1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9" name="Freeform 883">
              <a:extLst>
                <a:ext uri="{FF2B5EF4-FFF2-40B4-BE49-F238E27FC236}">
                  <a16:creationId xmlns:a16="http://schemas.microsoft.com/office/drawing/2014/main" id="{0BFAF87D-F919-40E0-96A8-DD55DF0A4ABD}"/>
                </a:ext>
              </a:extLst>
            </p:cNvPr>
            <p:cNvSpPr>
              <a:spLocks noEditPoints="1"/>
            </p:cNvSpPr>
            <p:nvPr/>
          </p:nvSpPr>
          <p:spPr bwMode="auto">
            <a:xfrm>
              <a:off x="-7221538" y="14711363"/>
              <a:ext cx="606425" cy="682625"/>
            </a:xfrm>
            <a:custGeom>
              <a:avLst/>
              <a:gdLst>
                <a:gd name="T0" fmla="*/ 81 w 162"/>
                <a:gd name="T1" fmla="*/ 182 h 182"/>
                <a:gd name="T2" fmla="*/ 0 w 162"/>
                <a:gd name="T3" fmla="*/ 91 h 182"/>
                <a:gd name="T4" fmla="*/ 81 w 162"/>
                <a:gd name="T5" fmla="*/ 0 h 182"/>
                <a:gd name="T6" fmla="*/ 162 w 162"/>
                <a:gd name="T7" fmla="*/ 91 h 182"/>
                <a:gd name="T8" fmla="*/ 81 w 162"/>
                <a:gd name="T9" fmla="*/ 182 h 182"/>
                <a:gd name="T10" fmla="*/ 81 w 162"/>
                <a:gd name="T11" fmla="*/ 18 h 182"/>
                <a:gd name="T12" fmla="*/ 19 w 162"/>
                <a:gd name="T13" fmla="*/ 91 h 182"/>
                <a:gd name="T14" fmla="*/ 81 w 162"/>
                <a:gd name="T15" fmla="*/ 164 h 182"/>
                <a:gd name="T16" fmla="*/ 144 w 162"/>
                <a:gd name="T17" fmla="*/ 91 h 182"/>
                <a:gd name="T18" fmla="*/ 81 w 162"/>
                <a:gd name="T19" fmla="*/ 1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2">
                  <a:moveTo>
                    <a:pt x="81" y="182"/>
                  </a:moveTo>
                  <a:cubicBezTo>
                    <a:pt x="37" y="182"/>
                    <a:pt x="0" y="141"/>
                    <a:pt x="0" y="91"/>
                  </a:cubicBezTo>
                  <a:cubicBezTo>
                    <a:pt x="0" y="41"/>
                    <a:pt x="37" y="0"/>
                    <a:pt x="81" y="0"/>
                  </a:cubicBezTo>
                  <a:cubicBezTo>
                    <a:pt x="126" y="0"/>
                    <a:pt x="162" y="41"/>
                    <a:pt x="162" y="91"/>
                  </a:cubicBezTo>
                  <a:cubicBezTo>
                    <a:pt x="162" y="141"/>
                    <a:pt x="126" y="182"/>
                    <a:pt x="81" y="182"/>
                  </a:cubicBezTo>
                  <a:close/>
                  <a:moveTo>
                    <a:pt x="81" y="18"/>
                  </a:moveTo>
                  <a:cubicBezTo>
                    <a:pt x="47" y="18"/>
                    <a:pt x="19" y="51"/>
                    <a:pt x="19" y="91"/>
                  </a:cubicBezTo>
                  <a:cubicBezTo>
                    <a:pt x="19" y="131"/>
                    <a:pt x="47" y="164"/>
                    <a:pt x="81" y="164"/>
                  </a:cubicBezTo>
                  <a:cubicBezTo>
                    <a:pt x="116" y="164"/>
                    <a:pt x="144" y="131"/>
                    <a:pt x="144" y="91"/>
                  </a:cubicBezTo>
                  <a:cubicBezTo>
                    <a:pt x="144" y="51"/>
                    <a:pt x="116" y="18"/>
                    <a:pt x="81" y="1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0" name="Freeform 884">
              <a:extLst>
                <a:ext uri="{FF2B5EF4-FFF2-40B4-BE49-F238E27FC236}">
                  <a16:creationId xmlns:a16="http://schemas.microsoft.com/office/drawing/2014/main" id="{F0BCB3EA-DBF2-4EEB-80D5-8A59BC0E7249}"/>
                </a:ext>
              </a:extLst>
            </p:cNvPr>
            <p:cNvSpPr>
              <a:spLocks/>
            </p:cNvSpPr>
            <p:nvPr/>
          </p:nvSpPr>
          <p:spPr bwMode="auto">
            <a:xfrm>
              <a:off x="-7493000" y="15773400"/>
              <a:ext cx="68263" cy="407988"/>
            </a:xfrm>
            <a:custGeom>
              <a:avLst/>
              <a:gdLst>
                <a:gd name="T0" fmla="*/ 9 w 18"/>
                <a:gd name="T1" fmla="*/ 109 h 109"/>
                <a:gd name="T2" fmla="*/ 0 w 18"/>
                <a:gd name="T3" fmla="*/ 100 h 109"/>
                <a:gd name="T4" fmla="*/ 0 w 18"/>
                <a:gd name="T5" fmla="*/ 10 h 109"/>
                <a:gd name="T6" fmla="*/ 9 w 18"/>
                <a:gd name="T7" fmla="*/ 0 h 109"/>
                <a:gd name="T8" fmla="*/ 18 w 18"/>
                <a:gd name="T9" fmla="*/ 10 h 109"/>
                <a:gd name="T10" fmla="*/ 18 w 18"/>
                <a:gd name="T11" fmla="*/ 100 h 109"/>
                <a:gd name="T12" fmla="*/ 9 w 18"/>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8" h="109">
                  <a:moveTo>
                    <a:pt x="9" y="109"/>
                  </a:moveTo>
                  <a:cubicBezTo>
                    <a:pt x="4" y="109"/>
                    <a:pt x="0" y="105"/>
                    <a:pt x="0" y="100"/>
                  </a:cubicBezTo>
                  <a:cubicBezTo>
                    <a:pt x="0" y="10"/>
                    <a:pt x="0" y="10"/>
                    <a:pt x="0" y="10"/>
                  </a:cubicBezTo>
                  <a:cubicBezTo>
                    <a:pt x="0" y="4"/>
                    <a:pt x="4" y="0"/>
                    <a:pt x="9" y="0"/>
                  </a:cubicBezTo>
                  <a:cubicBezTo>
                    <a:pt x="14" y="0"/>
                    <a:pt x="18" y="4"/>
                    <a:pt x="18" y="10"/>
                  </a:cubicBezTo>
                  <a:cubicBezTo>
                    <a:pt x="18" y="100"/>
                    <a:pt x="18" y="100"/>
                    <a:pt x="18" y="100"/>
                  </a:cubicBezTo>
                  <a:cubicBezTo>
                    <a:pt x="18" y="105"/>
                    <a:pt x="14" y="109"/>
                    <a:pt x="9" y="10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885">
              <a:extLst>
                <a:ext uri="{FF2B5EF4-FFF2-40B4-BE49-F238E27FC236}">
                  <a16:creationId xmlns:a16="http://schemas.microsoft.com/office/drawing/2014/main" id="{AE27ABC7-539C-4096-9545-940852361177}"/>
                </a:ext>
              </a:extLst>
            </p:cNvPr>
            <p:cNvSpPr>
              <a:spLocks/>
            </p:cNvSpPr>
            <p:nvPr/>
          </p:nvSpPr>
          <p:spPr bwMode="auto">
            <a:xfrm>
              <a:off x="-7218363" y="15773400"/>
              <a:ext cx="71438" cy="407988"/>
            </a:xfrm>
            <a:custGeom>
              <a:avLst/>
              <a:gdLst>
                <a:gd name="T0" fmla="*/ 9 w 19"/>
                <a:gd name="T1" fmla="*/ 109 h 109"/>
                <a:gd name="T2" fmla="*/ 0 w 19"/>
                <a:gd name="T3" fmla="*/ 100 h 109"/>
                <a:gd name="T4" fmla="*/ 0 w 19"/>
                <a:gd name="T5" fmla="*/ 10 h 109"/>
                <a:gd name="T6" fmla="*/ 9 w 19"/>
                <a:gd name="T7" fmla="*/ 0 h 109"/>
                <a:gd name="T8" fmla="*/ 19 w 19"/>
                <a:gd name="T9" fmla="*/ 10 h 109"/>
                <a:gd name="T10" fmla="*/ 19 w 19"/>
                <a:gd name="T11" fmla="*/ 100 h 109"/>
                <a:gd name="T12" fmla="*/ 9 w 1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9" h="109">
                  <a:moveTo>
                    <a:pt x="9" y="109"/>
                  </a:moveTo>
                  <a:cubicBezTo>
                    <a:pt x="4" y="109"/>
                    <a:pt x="0" y="105"/>
                    <a:pt x="0" y="100"/>
                  </a:cubicBezTo>
                  <a:cubicBezTo>
                    <a:pt x="0" y="10"/>
                    <a:pt x="0" y="10"/>
                    <a:pt x="0" y="10"/>
                  </a:cubicBezTo>
                  <a:cubicBezTo>
                    <a:pt x="0" y="4"/>
                    <a:pt x="4" y="0"/>
                    <a:pt x="9" y="0"/>
                  </a:cubicBezTo>
                  <a:cubicBezTo>
                    <a:pt x="14" y="0"/>
                    <a:pt x="19" y="4"/>
                    <a:pt x="19" y="10"/>
                  </a:cubicBezTo>
                  <a:cubicBezTo>
                    <a:pt x="19" y="100"/>
                    <a:pt x="19" y="100"/>
                    <a:pt x="19" y="100"/>
                  </a:cubicBezTo>
                  <a:cubicBezTo>
                    <a:pt x="19" y="105"/>
                    <a:pt x="14" y="109"/>
                    <a:pt x="9" y="10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86">
              <a:extLst>
                <a:ext uri="{FF2B5EF4-FFF2-40B4-BE49-F238E27FC236}">
                  <a16:creationId xmlns:a16="http://schemas.microsoft.com/office/drawing/2014/main" id="{1DDEE8BD-7024-4778-A484-F7BAD94397B7}"/>
                </a:ext>
              </a:extLst>
            </p:cNvPr>
            <p:cNvSpPr>
              <a:spLocks/>
            </p:cNvSpPr>
            <p:nvPr/>
          </p:nvSpPr>
          <p:spPr bwMode="auto">
            <a:xfrm>
              <a:off x="-7353300" y="16657638"/>
              <a:ext cx="66675" cy="492125"/>
            </a:xfrm>
            <a:custGeom>
              <a:avLst/>
              <a:gdLst>
                <a:gd name="T0" fmla="*/ 9 w 18"/>
                <a:gd name="T1" fmla="*/ 131 h 131"/>
                <a:gd name="T2" fmla="*/ 0 w 18"/>
                <a:gd name="T3" fmla="*/ 122 h 131"/>
                <a:gd name="T4" fmla="*/ 0 w 18"/>
                <a:gd name="T5" fmla="*/ 9 h 131"/>
                <a:gd name="T6" fmla="*/ 9 w 18"/>
                <a:gd name="T7" fmla="*/ 0 h 131"/>
                <a:gd name="T8" fmla="*/ 18 w 18"/>
                <a:gd name="T9" fmla="*/ 9 h 131"/>
                <a:gd name="T10" fmla="*/ 18 w 18"/>
                <a:gd name="T11" fmla="*/ 122 h 131"/>
                <a:gd name="T12" fmla="*/ 9 w 18"/>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8" h="131">
                  <a:moveTo>
                    <a:pt x="9" y="131"/>
                  </a:moveTo>
                  <a:cubicBezTo>
                    <a:pt x="4" y="131"/>
                    <a:pt x="0" y="127"/>
                    <a:pt x="0" y="122"/>
                  </a:cubicBezTo>
                  <a:cubicBezTo>
                    <a:pt x="0" y="9"/>
                    <a:pt x="0" y="9"/>
                    <a:pt x="0" y="9"/>
                  </a:cubicBezTo>
                  <a:cubicBezTo>
                    <a:pt x="0" y="4"/>
                    <a:pt x="4" y="0"/>
                    <a:pt x="9" y="0"/>
                  </a:cubicBezTo>
                  <a:cubicBezTo>
                    <a:pt x="14" y="0"/>
                    <a:pt x="18" y="4"/>
                    <a:pt x="18" y="9"/>
                  </a:cubicBezTo>
                  <a:cubicBezTo>
                    <a:pt x="18" y="122"/>
                    <a:pt x="18" y="122"/>
                    <a:pt x="18" y="122"/>
                  </a:cubicBezTo>
                  <a:cubicBezTo>
                    <a:pt x="18" y="127"/>
                    <a:pt x="14" y="131"/>
                    <a:pt x="9" y="13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3" name="Freeform 887">
              <a:extLst>
                <a:ext uri="{FF2B5EF4-FFF2-40B4-BE49-F238E27FC236}">
                  <a16:creationId xmlns:a16="http://schemas.microsoft.com/office/drawing/2014/main" id="{A7B1934B-DBF8-468B-8A06-A3AC12CB503C}"/>
                </a:ext>
              </a:extLst>
            </p:cNvPr>
            <p:cNvSpPr>
              <a:spLocks noEditPoints="1"/>
            </p:cNvSpPr>
            <p:nvPr/>
          </p:nvSpPr>
          <p:spPr bwMode="auto">
            <a:xfrm>
              <a:off x="-7458075" y="15322550"/>
              <a:ext cx="273050" cy="273050"/>
            </a:xfrm>
            <a:custGeom>
              <a:avLst/>
              <a:gdLst>
                <a:gd name="T0" fmla="*/ 36 w 73"/>
                <a:gd name="T1" fmla="*/ 21 h 73"/>
                <a:gd name="T2" fmla="*/ 55 w 73"/>
                <a:gd name="T3" fmla="*/ 49 h 73"/>
                <a:gd name="T4" fmla="*/ 52 w 73"/>
                <a:gd name="T5" fmla="*/ 55 h 73"/>
                <a:gd name="T6" fmla="*/ 50 w 73"/>
                <a:gd name="T7" fmla="*/ 54 h 73"/>
                <a:gd name="T8" fmla="*/ 37 w 73"/>
                <a:gd name="T9" fmla="*/ 48 h 73"/>
                <a:gd name="T10" fmla="*/ 23 w 73"/>
                <a:gd name="T11" fmla="*/ 54 h 73"/>
                <a:gd name="T12" fmla="*/ 21 w 73"/>
                <a:gd name="T13" fmla="*/ 55 h 73"/>
                <a:gd name="T14" fmla="*/ 18 w 73"/>
                <a:gd name="T15" fmla="*/ 49 h 73"/>
                <a:gd name="T16" fmla="*/ 36 w 73"/>
                <a:gd name="T17" fmla="*/ 21 h 73"/>
                <a:gd name="T18" fmla="*/ 36 w 73"/>
                <a:gd name="T19" fmla="*/ 0 h 73"/>
                <a:gd name="T20" fmla="*/ 0 w 73"/>
                <a:gd name="T21" fmla="*/ 48 h 73"/>
                <a:gd name="T22" fmla="*/ 21 w 73"/>
                <a:gd name="T23" fmla="*/ 73 h 73"/>
                <a:gd name="T24" fmla="*/ 37 w 73"/>
                <a:gd name="T25" fmla="*/ 66 h 73"/>
                <a:gd name="T26" fmla="*/ 52 w 73"/>
                <a:gd name="T27" fmla="*/ 73 h 73"/>
                <a:gd name="T28" fmla="*/ 73 w 73"/>
                <a:gd name="T29" fmla="*/ 48 h 73"/>
                <a:gd name="T30" fmla="*/ 36 w 73"/>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3">
                  <a:moveTo>
                    <a:pt x="36" y="21"/>
                  </a:moveTo>
                  <a:cubicBezTo>
                    <a:pt x="43" y="28"/>
                    <a:pt x="53" y="43"/>
                    <a:pt x="55" y="49"/>
                  </a:cubicBezTo>
                  <a:cubicBezTo>
                    <a:pt x="55" y="53"/>
                    <a:pt x="53" y="55"/>
                    <a:pt x="52" y="55"/>
                  </a:cubicBezTo>
                  <a:cubicBezTo>
                    <a:pt x="51" y="55"/>
                    <a:pt x="50" y="54"/>
                    <a:pt x="50" y="54"/>
                  </a:cubicBezTo>
                  <a:cubicBezTo>
                    <a:pt x="47" y="50"/>
                    <a:pt x="42" y="48"/>
                    <a:pt x="37" y="48"/>
                  </a:cubicBezTo>
                  <a:cubicBezTo>
                    <a:pt x="31" y="48"/>
                    <a:pt x="27" y="50"/>
                    <a:pt x="23" y="54"/>
                  </a:cubicBezTo>
                  <a:cubicBezTo>
                    <a:pt x="23" y="54"/>
                    <a:pt x="22" y="55"/>
                    <a:pt x="21" y="55"/>
                  </a:cubicBezTo>
                  <a:cubicBezTo>
                    <a:pt x="20" y="55"/>
                    <a:pt x="18" y="53"/>
                    <a:pt x="18" y="49"/>
                  </a:cubicBezTo>
                  <a:cubicBezTo>
                    <a:pt x="20" y="43"/>
                    <a:pt x="29" y="28"/>
                    <a:pt x="36" y="21"/>
                  </a:cubicBezTo>
                  <a:moveTo>
                    <a:pt x="36" y="0"/>
                  </a:moveTo>
                  <a:cubicBezTo>
                    <a:pt x="25" y="0"/>
                    <a:pt x="0" y="37"/>
                    <a:pt x="0" y="48"/>
                  </a:cubicBezTo>
                  <a:cubicBezTo>
                    <a:pt x="0" y="62"/>
                    <a:pt x="9" y="73"/>
                    <a:pt x="21" y="73"/>
                  </a:cubicBezTo>
                  <a:cubicBezTo>
                    <a:pt x="27" y="73"/>
                    <a:pt x="33" y="70"/>
                    <a:pt x="37" y="66"/>
                  </a:cubicBezTo>
                  <a:cubicBezTo>
                    <a:pt x="40" y="70"/>
                    <a:pt x="46" y="73"/>
                    <a:pt x="52" y="73"/>
                  </a:cubicBezTo>
                  <a:cubicBezTo>
                    <a:pt x="64" y="73"/>
                    <a:pt x="73" y="62"/>
                    <a:pt x="73" y="48"/>
                  </a:cubicBezTo>
                  <a:cubicBezTo>
                    <a:pt x="73" y="37"/>
                    <a:pt x="47" y="0"/>
                    <a:pt x="36"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4" name="Freeform 888">
              <a:extLst>
                <a:ext uri="{FF2B5EF4-FFF2-40B4-BE49-F238E27FC236}">
                  <a16:creationId xmlns:a16="http://schemas.microsoft.com/office/drawing/2014/main" id="{EB6F0E25-F7DF-4E7C-8B1B-A7607DBF4F40}"/>
                </a:ext>
              </a:extLst>
            </p:cNvPr>
            <p:cNvSpPr>
              <a:spLocks/>
            </p:cNvSpPr>
            <p:nvPr/>
          </p:nvSpPr>
          <p:spPr bwMode="auto">
            <a:xfrm>
              <a:off x="-9142413" y="15978188"/>
              <a:ext cx="1654175" cy="1163638"/>
            </a:xfrm>
            <a:custGeom>
              <a:avLst/>
              <a:gdLst>
                <a:gd name="T0" fmla="*/ 9 w 441"/>
                <a:gd name="T1" fmla="*/ 310 h 310"/>
                <a:gd name="T2" fmla="*/ 0 w 441"/>
                <a:gd name="T3" fmla="*/ 301 h 310"/>
                <a:gd name="T4" fmla="*/ 252 w 441"/>
                <a:gd name="T5" fmla="*/ 0 h 310"/>
                <a:gd name="T6" fmla="*/ 260 w 441"/>
                <a:gd name="T7" fmla="*/ 3 h 310"/>
                <a:gd name="T8" fmla="*/ 266 w 441"/>
                <a:gd name="T9" fmla="*/ 8 h 310"/>
                <a:gd name="T10" fmla="*/ 436 w 441"/>
                <a:gd name="T11" fmla="*/ 145 h 310"/>
                <a:gd name="T12" fmla="*/ 438 w 441"/>
                <a:gd name="T13" fmla="*/ 158 h 310"/>
                <a:gd name="T14" fmla="*/ 425 w 441"/>
                <a:gd name="T15" fmla="*/ 160 h 310"/>
                <a:gd name="T16" fmla="*/ 253 w 441"/>
                <a:gd name="T17" fmla="*/ 22 h 310"/>
                <a:gd name="T18" fmla="*/ 250 w 441"/>
                <a:gd name="T19" fmla="*/ 19 h 310"/>
                <a:gd name="T20" fmla="*/ 18 w 441"/>
                <a:gd name="T21" fmla="*/ 301 h 310"/>
                <a:gd name="T22" fmla="*/ 9 w 441"/>
                <a:gd name="T23"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1" h="310">
                  <a:moveTo>
                    <a:pt x="9" y="310"/>
                  </a:moveTo>
                  <a:cubicBezTo>
                    <a:pt x="4" y="310"/>
                    <a:pt x="0" y="306"/>
                    <a:pt x="0" y="301"/>
                  </a:cubicBezTo>
                  <a:cubicBezTo>
                    <a:pt x="0" y="54"/>
                    <a:pt x="193" y="8"/>
                    <a:pt x="252" y="0"/>
                  </a:cubicBezTo>
                  <a:cubicBezTo>
                    <a:pt x="255" y="0"/>
                    <a:pt x="258" y="1"/>
                    <a:pt x="260" y="3"/>
                  </a:cubicBezTo>
                  <a:cubicBezTo>
                    <a:pt x="266" y="8"/>
                    <a:pt x="266" y="8"/>
                    <a:pt x="266" y="8"/>
                  </a:cubicBezTo>
                  <a:cubicBezTo>
                    <a:pt x="327" y="66"/>
                    <a:pt x="392" y="115"/>
                    <a:pt x="436" y="145"/>
                  </a:cubicBezTo>
                  <a:cubicBezTo>
                    <a:pt x="440" y="148"/>
                    <a:pt x="441" y="154"/>
                    <a:pt x="438" y="158"/>
                  </a:cubicBezTo>
                  <a:cubicBezTo>
                    <a:pt x="435" y="162"/>
                    <a:pt x="429" y="163"/>
                    <a:pt x="425" y="160"/>
                  </a:cubicBezTo>
                  <a:cubicBezTo>
                    <a:pt x="381" y="129"/>
                    <a:pt x="316" y="80"/>
                    <a:pt x="253" y="22"/>
                  </a:cubicBezTo>
                  <a:cubicBezTo>
                    <a:pt x="250" y="19"/>
                    <a:pt x="250" y="19"/>
                    <a:pt x="250" y="19"/>
                  </a:cubicBezTo>
                  <a:cubicBezTo>
                    <a:pt x="190" y="28"/>
                    <a:pt x="18" y="74"/>
                    <a:pt x="18" y="301"/>
                  </a:cubicBezTo>
                  <a:cubicBezTo>
                    <a:pt x="18" y="306"/>
                    <a:pt x="14" y="310"/>
                    <a:pt x="9" y="31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889">
              <a:extLst>
                <a:ext uri="{FF2B5EF4-FFF2-40B4-BE49-F238E27FC236}">
                  <a16:creationId xmlns:a16="http://schemas.microsoft.com/office/drawing/2014/main" id="{E76C31A4-F8E8-4170-87B2-BB7357D3E46D}"/>
                </a:ext>
              </a:extLst>
            </p:cNvPr>
            <p:cNvSpPr>
              <a:spLocks/>
            </p:cNvSpPr>
            <p:nvPr/>
          </p:nvSpPr>
          <p:spPr bwMode="auto">
            <a:xfrm>
              <a:off x="-8869363" y="13503275"/>
              <a:ext cx="3098800" cy="2546350"/>
            </a:xfrm>
            <a:custGeom>
              <a:avLst/>
              <a:gdLst>
                <a:gd name="T0" fmla="*/ 645 w 826"/>
                <a:gd name="T1" fmla="*/ 678 h 679"/>
                <a:gd name="T2" fmla="*/ 639 w 826"/>
                <a:gd name="T3" fmla="*/ 676 h 679"/>
                <a:gd name="T4" fmla="*/ 639 w 826"/>
                <a:gd name="T5" fmla="*/ 663 h 679"/>
                <a:gd name="T6" fmla="*/ 807 w 826"/>
                <a:gd name="T7" fmla="*/ 388 h 679"/>
                <a:gd name="T8" fmla="*/ 413 w 826"/>
                <a:gd name="T9" fmla="*/ 18 h 679"/>
                <a:gd name="T10" fmla="*/ 19 w 826"/>
                <a:gd name="T11" fmla="*/ 388 h 679"/>
                <a:gd name="T12" fmla="*/ 187 w 826"/>
                <a:gd name="T13" fmla="*/ 663 h 679"/>
                <a:gd name="T14" fmla="*/ 187 w 826"/>
                <a:gd name="T15" fmla="*/ 675 h 679"/>
                <a:gd name="T16" fmla="*/ 174 w 826"/>
                <a:gd name="T17" fmla="*/ 676 h 679"/>
                <a:gd name="T18" fmla="*/ 0 w 826"/>
                <a:gd name="T19" fmla="*/ 388 h 679"/>
                <a:gd name="T20" fmla="*/ 413 w 826"/>
                <a:gd name="T21" fmla="*/ 0 h 679"/>
                <a:gd name="T22" fmla="*/ 826 w 826"/>
                <a:gd name="T23" fmla="*/ 388 h 679"/>
                <a:gd name="T24" fmla="*/ 652 w 826"/>
                <a:gd name="T25" fmla="*/ 676 h 679"/>
                <a:gd name="T26" fmla="*/ 645 w 826"/>
                <a:gd name="T27" fmla="*/ 678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6" h="679">
                  <a:moveTo>
                    <a:pt x="645" y="678"/>
                  </a:moveTo>
                  <a:cubicBezTo>
                    <a:pt x="643" y="678"/>
                    <a:pt x="641" y="677"/>
                    <a:pt x="639" y="676"/>
                  </a:cubicBezTo>
                  <a:cubicBezTo>
                    <a:pt x="635" y="672"/>
                    <a:pt x="635" y="666"/>
                    <a:pt x="639" y="663"/>
                  </a:cubicBezTo>
                  <a:cubicBezTo>
                    <a:pt x="751" y="557"/>
                    <a:pt x="807" y="465"/>
                    <a:pt x="807" y="388"/>
                  </a:cubicBezTo>
                  <a:cubicBezTo>
                    <a:pt x="807" y="184"/>
                    <a:pt x="631" y="18"/>
                    <a:pt x="413" y="18"/>
                  </a:cubicBezTo>
                  <a:cubicBezTo>
                    <a:pt x="196" y="18"/>
                    <a:pt x="19" y="184"/>
                    <a:pt x="19" y="388"/>
                  </a:cubicBezTo>
                  <a:cubicBezTo>
                    <a:pt x="19" y="465"/>
                    <a:pt x="75" y="557"/>
                    <a:pt x="187" y="663"/>
                  </a:cubicBezTo>
                  <a:cubicBezTo>
                    <a:pt x="190" y="666"/>
                    <a:pt x="190" y="672"/>
                    <a:pt x="187" y="675"/>
                  </a:cubicBezTo>
                  <a:cubicBezTo>
                    <a:pt x="184" y="679"/>
                    <a:pt x="178" y="679"/>
                    <a:pt x="174" y="676"/>
                  </a:cubicBezTo>
                  <a:cubicBezTo>
                    <a:pt x="59" y="567"/>
                    <a:pt x="0" y="470"/>
                    <a:pt x="0" y="388"/>
                  </a:cubicBezTo>
                  <a:cubicBezTo>
                    <a:pt x="0" y="174"/>
                    <a:pt x="186" y="0"/>
                    <a:pt x="413" y="0"/>
                  </a:cubicBezTo>
                  <a:cubicBezTo>
                    <a:pt x="641" y="0"/>
                    <a:pt x="826" y="174"/>
                    <a:pt x="826" y="388"/>
                  </a:cubicBezTo>
                  <a:cubicBezTo>
                    <a:pt x="826" y="470"/>
                    <a:pt x="767" y="567"/>
                    <a:pt x="652" y="676"/>
                  </a:cubicBezTo>
                  <a:cubicBezTo>
                    <a:pt x="650" y="678"/>
                    <a:pt x="648" y="678"/>
                    <a:pt x="645" y="67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6" name="Freeform 890">
              <a:extLst>
                <a:ext uri="{FF2B5EF4-FFF2-40B4-BE49-F238E27FC236}">
                  <a16:creationId xmlns:a16="http://schemas.microsoft.com/office/drawing/2014/main" id="{88AC7280-8891-4674-BA97-188021571B03}"/>
                </a:ext>
              </a:extLst>
            </p:cNvPr>
            <p:cNvSpPr>
              <a:spLocks/>
            </p:cNvSpPr>
            <p:nvPr/>
          </p:nvSpPr>
          <p:spPr bwMode="auto">
            <a:xfrm>
              <a:off x="-9142413" y="15978188"/>
              <a:ext cx="3641725" cy="1441450"/>
            </a:xfrm>
            <a:custGeom>
              <a:avLst/>
              <a:gdLst>
                <a:gd name="T0" fmla="*/ 962 w 971"/>
                <a:gd name="T1" fmla="*/ 384 h 384"/>
                <a:gd name="T2" fmla="*/ 962 w 971"/>
                <a:gd name="T3" fmla="*/ 384 h 384"/>
                <a:gd name="T4" fmla="*/ 9 w 971"/>
                <a:gd name="T5" fmla="*/ 384 h 384"/>
                <a:gd name="T6" fmla="*/ 0 w 971"/>
                <a:gd name="T7" fmla="*/ 374 h 384"/>
                <a:gd name="T8" fmla="*/ 9 w 971"/>
                <a:gd name="T9" fmla="*/ 365 h 384"/>
                <a:gd name="T10" fmla="*/ 9 w 971"/>
                <a:gd name="T11" fmla="*/ 365 h 384"/>
                <a:gd name="T12" fmla="*/ 953 w 971"/>
                <a:gd name="T13" fmla="*/ 366 h 384"/>
                <a:gd name="T14" fmla="*/ 953 w 971"/>
                <a:gd name="T15" fmla="*/ 301 h 384"/>
                <a:gd name="T16" fmla="*/ 722 w 971"/>
                <a:gd name="T17" fmla="*/ 19 h 384"/>
                <a:gd name="T18" fmla="*/ 491 w 971"/>
                <a:gd name="T19" fmla="*/ 198 h 384"/>
                <a:gd name="T20" fmla="*/ 481 w 971"/>
                <a:gd name="T21" fmla="*/ 198 h 384"/>
                <a:gd name="T22" fmla="*/ 425 w 971"/>
                <a:gd name="T23" fmla="*/ 160 h 384"/>
                <a:gd name="T24" fmla="*/ 423 w 971"/>
                <a:gd name="T25" fmla="*/ 147 h 384"/>
                <a:gd name="T26" fmla="*/ 436 w 971"/>
                <a:gd name="T27" fmla="*/ 145 h 384"/>
                <a:gd name="T28" fmla="*/ 486 w 971"/>
                <a:gd name="T29" fmla="*/ 179 h 384"/>
                <a:gd name="T30" fmla="*/ 712 w 971"/>
                <a:gd name="T31" fmla="*/ 3 h 384"/>
                <a:gd name="T32" fmla="*/ 720 w 971"/>
                <a:gd name="T33" fmla="*/ 0 h 384"/>
                <a:gd name="T34" fmla="*/ 971 w 971"/>
                <a:gd name="T35" fmla="*/ 301 h 384"/>
                <a:gd name="T36" fmla="*/ 971 w 971"/>
                <a:gd name="T37" fmla="*/ 375 h 384"/>
                <a:gd name="T38" fmla="*/ 969 w 971"/>
                <a:gd name="T39" fmla="*/ 381 h 384"/>
                <a:gd name="T40" fmla="*/ 962 w 971"/>
                <a:gd name="T4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 h="384">
                  <a:moveTo>
                    <a:pt x="962" y="384"/>
                  </a:moveTo>
                  <a:cubicBezTo>
                    <a:pt x="962" y="384"/>
                    <a:pt x="962" y="384"/>
                    <a:pt x="962" y="384"/>
                  </a:cubicBezTo>
                  <a:cubicBezTo>
                    <a:pt x="9" y="384"/>
                    <a:pt x="9" y="384"/>
                    <a:pt x="9" y="384"/>
                  </a:cubicBezTo>
                  <a:cubicBezTo>
                    <a:pt x="4" y="384"/>
                    <a:pt x="0" y="379"/>
                    <a:pt x="0" y="374"/>
                  </a:cubicBezTo>
                  <a:cubicBezTo>
                    <a:pt x="0" y="369"/>
                    <a:pt x="4" y="365"/>
                    <a:pt x="9" y="365"/>
                  </a:cubicBezTo>
                  <a:cubicBezTo>
                    <a:pt x="9" y="365"/>
                    <a:pt x="9" y="365"/>
                    <a:pt x="9" y="365"/>
                  </a:cubicBezTo>
                  <a:cubicBezTo>
                    <a:pt x="953" y="366"/>
                    <a:pt x="953" y="366"/>
                    <a:pt x="953" y="366"/>
                  </a:cubicBezTo>
                  <a:cubicBezTo>
                    <a:pt x="953" y="301"/>
                    <a:pt x="953" y="301"/>
                    <a:pt x="953" y="301"/>
                  </a:cubicBezTo>
                  <a:cubicBezTo>
                    <a:pt x="953" y="75"/>
                    <a:pt x="781" y="28"/>
                    <a:pt x="722" y="19"/>
                  </a:cubicBezTo>
                  <a:cubicBezTo>
                    <a:pt x="613" y="121"/>
                    <a:pt x="492" y="197"/>
                    <a:pt x="491" y="198"/>
                  </a:cubicBezTo>
                  <a:cubicBezTo>
                    <a:pt x="488" y="200"/>
                    <a:pt x="484" y="200"/>
                    <a:pt x="481" y="198"/>
                  </a:cubicBezTo>
                  <a:cubicBezTo>
                    <a:pt x="481" y="198"/>
                    <a:pt x="458" y="184"/>
                    <a:pt x="425" y="160"/>
                  </a:cubicBezTo>
                  <a:cubicBezTo>
                    <a:pt x="421" y="157"/>
                    <a:pt x="420" y="152"/>
                    <a:pt x="423" y="147"/>
                  </a:cubicBezTo>
                  <a:cubicBezTo>
                    <a:pt x="426" y="143"/>
                    <a:pt x="431" y="142"/>
                    <a:pt x="436" y="145"/>
                  </a:cubicBezTo>
                  <a:cubicBezTo>
                    <a:pt x="459" y="162"/>
                    <a:pt x="477" y="174"/>
                    <a:pt x="486" y="179"/>
                  </a:cubicBezTo>
                  <a:cubicBezTo>
                    <a:pt x="509" y="164"/>
                    <a:pt x="616" y="93"/>
                    <a:pt x="712" y="3"/>
                  </a:cubicBezTo>
                  <a:cubicBezTo>
                    <a:pt x="714" y="1"/>
                    <a:pt x="717" y="0"/>
                    <a:pt x="720" y="0"/>
                  </a:cubicBezTo>
                  <a:cubicBezTo>
                    <a:pt x="779" y="8"/>
                    <a:pt x="971" y="54"/>
                    <a:pt x="971" y="301"/>
                  </a:cubicBezTo>
                  <a:cubicBezTo>
                    <a:pt x="971" y="375"/>
                    <a:pt x="971" y="375"/>
                    <a:pt x="971" y="375"/>
                  </a:cubicBezTo>
                  <a:cubicBezTo>
                    <a:pt x="971" y="377"/>
                    <a:pt x="970" y="380"/>
                    <a:pt x="969" y="381"/>
                  </a:cubicBezTo>
                  <a:cubicBezTo>
                    <a:pt x="967" y="383"/>
                    <a:pt x="965" y="384"/>
                    <a:pt x="962" y="38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sp>
        <p:nvSpPr>
          <p:cNvPr id="77" name="TextBox 76">
            <a:extLst>
              <a:ext uri="{FF2B5EF4-FFF2-40B4-BE49-F238E27FC236}">
                <a16:creationId xmlns:a16="http://schemas.microsoft.com/office/drawing/2014/main" id="{761A8EEF-F101-4E26-A653-EADACF53A873}"/>
              </a:ext>
            </a:extLst>
          </p:cNvPr>
          <p:cNvSpPr txBox="1"/>
          <p:nvPr/>
        </p:nvSpPr>
        <p:spPr>
          <a:xfrm>
            <a:off x="6534828" y="2460414"/>
            <a:ext cx="2250716" cy="1329595"/>
          </a:xfrm>
          <a:prstGeom prst="rect">
            <a:avLst/>
          </a:prstGeom>
          <a:noFill/>
        </p:spPr>
        <p:txBody>
          <a:bodyPr wrap="square" lIns="155448" tIns="155448" rIns="155448" bIns="155448" rtlCol="0">
            <a:spAutoFit/>
          </a:bodyPr>
          <a:lstStyle/>
          <a:p>
            <a:r>
              <a:rPr lang="en-US" sz="1400" dirty="0">
                <a:solidFill>
                  <a:schemeClr val="bg1"/>
                </a:solidFill>
                <a:latin typeface="Arial" panose="020B0604020202020204" pitchFamily="34" charset="0"/>
                <a:cs typeface="Arial" panose="020B0604020202020204" pitchFamily="34" charset="0"/>
              </a:rPr>
              <a:t>POST /APIv2/Login</a:t>
            </a:r>
          </a:p>
          <a:p>
            <a:r>
              <a:rPr lang="en-US" sz="1400" dirty="0">
                <a:solidFill>
                  <a:schemeClr val="bg1"/>
                </a:solidFill>
                <a:latin typeface="Arial" panose="020B0604020202020204" pitchFamily="34" charset="0"/>
                <a:cs typeface="Arial" panose="020B0604020202020204" pitchFamily="34" charset="0"/>
              </a:rPr>
              <a:t>user: john</a:t>
            </a:r>
          </a:p>
          <a:p>
            <a:r>
              <a:rPr lang="en-US" sz="1400" dirty="0">
                <a:solidFill>
                  <a:schemeClr val="bg1"/>
                </a:solidFill>
                <a:latin typeface="Arial" panose="020B0604020202020204" pitchFamily="34" charset="0"/>
                <a:cs typeface="Arial" panose="020B0604020202020204" pitchFamily="34" charset="0"/>
              </a:rPr>
              <a:t>Password: 12345</a:t>
            </a:r>
          </a:p>
          <a:p>
            <a:endParaRPr lang="en-US" sz="2400" dirty="0">
              <a:solidFill>
                <a:schemeClr val="bg1"/>
              </a:solidFill>
              <a:latin typeface="Arial" panose="020B0604020202020204" pitchFamily="34" charset="0"/>
              <a:cs typeface="Arial" panose="020B0604020202020204" pitchFamily="34" charset="0"/>
            </a:endParaRPr>
          </a:p>
        </p:txBody>
      </p:sp>
      <p:grpSp>
        <p:nvGrpSpPr>
          <p:cNvPr id="78" name="Group 77">
            <a:extLst>
              <a:ext uri="{FF2B5EF4-FFF2-40B4-BE49-F238E27FC236}">
                <a16:creationId xmlns:a16="http://schemas.microsoft.com/office/drawing/2014/main" id="{AFEF4E06-66A5-4764-BAA4-0C0C2F673D01}"/>
              </a:ext>
            </a:extLst>
          </p:cNvPr>
          <p:cNvGrpSpPr/>
          <p:nvPr/>
        </p:nvGrpSpPr>
        <p:grpSpPr>
          <a:xfrm>
            <a:off x="10288648" y="2523846"/>
            <a:ext cx="862918" cy="794603"/>
            <a:chOff x="25441275" y="-5059363"/>
            <a:chExt cx="3368675" cy="3368675"/>
          </a:xfrm>
          <a:solidFill>
            <a:schemeClr val="bg1">
              <a:lumMod val="85000"/>
            </a:schemeClr>
          </a:solidFill>
        </p:grpSpPr>
        <p:sp>
          <p:nvSpPr>
            <p:cNvPr id="79" name="Freeform 877">
              <a:extLst>
                <a:ext uri="{FF2B5EF4-FFF2-40B4-BE49-F238E27FC236}">
                  <a16:creationId xmlns:a16="http://schemas.microsoft.com/office/drawing/2014/main" id="{11D3C901-BB5D-4DB7-B17B-F90BFE8AA426}"/>
                </a:ext>
              </a:extLst>
            </p:cNvPr>
            <p:cNvSpPr>
              <a:spLocks noEditPoints="1"/>
            </p:cNvSpPr>
            <p:nvPr/>
          </p:nvSpPr>
          <p:spPr bwMode="auto">
            <a:xfrm>
              <a:off x="26206450" y="-3795713"/>
              <a:ext cx="547688" cy="630238"/>
            </a:xfrm>
            <a:custGeom>
              <a:avLst/>
              <a:gdLst>
                <a:gd name="T0" fmla="*/ 6 w 146"/>
                <a:gd name="T1" fmla="*/ 53 h 168"/>
                <a:gd name="T2" fmla="*/ 71 w 146"/>
                <a:gd name="T3" fmla="*/ 0 h 168"/>
                <a:gd name="T4" fmla="*/ 129 w 146"/>
                <a:gd name="T5" fmla="*/ 51 h 168"/>
                <a:gd name="T6" fmla="*/ 129 w 146"/>
                <a:gd name="T7" fmla="*/ 135 h 168"/>
                <a:gd name="T8" fmla="*/ 140 w 146"/>
                <a:gd name="T9" fmla="*/ 147 h 168"/>
                <a:gd name="T10" fmla="*/ 146 w 146"/>
                <a:gd name="T11" fmla="*/ 145 h 168"/>
                <a:gd name="T12" fmla="*/ 146 w 146"/>
                <a:gd name="T13" fmla="*/ 162 h 168"/>
                <a:gd name="T14" fmla="*/ 134 w 146"/>
                <a:gd name="T15" fmla="*/ 163 h 168"/>
                <a:gd name="T16" fmla="*/ 111 w 146"/>
                <a:gd name="T17" fmla="*/ 135 h 168"/>
                <a:gd name="T18" fmla="*/ 110 w 146"/>
                <a:gd name="T19" fmla="*/ 135 h 168"/>
                <a:gd name="T20" fmla="*/ 53 w 146"/>
                <a:gd name="T21" fmla="*/ 168 h 168"/>
                <a:gd name="T22" fmla="*/ 0 w 146"/>
                <a:gd name="T23" fmla="*/ 121 h 168"/>
                <a:gd name="T24" fmla="*/ 85 w 146"/>
                <a:gd name="T25" fmla="*/ 70 h 168"/>
                <a:gd name="T26" fmla="*/ 110 w 146"/>
                <a:gd name="T27" fmla="*/ 49 h 168"/>
                <a:gd name="T28" fmla="*/ 68 w 146"/>
                <a:gd name="T29" fmla="*/ 16 h 168"/>
                <a:gd name="T30" fmla="*/ 26 w 146"/>
                <a:gd name="T31" fmla="*/ 53 h 168"/>
                <a:gd name="T32" fmla="*/ 6 w 146"/>
                <a:gd name="T33" fmla="*/ 53 h 168"/>
                <a:gd name="T34" fmla="*/ 110 w 146"/>
                <a:gd name="T35" fmla="*/ 76 h 168"/>
                <a:gd name="T36" fmla="*/ 109 w 146"/>
                <a:gd name="T37" fmla="*/ 76 h 168"/>
                <a:gd name="T38" fmla="*/ 93 w 146"/>
                <a:gd name="T39" fmla="*/ 83 h 168"/>
                <a:gd name="T40" fmla="*/ 19 w 146"/>
                <a:gd name="T41" fmla="*/ 120 h 168"/>
                <a:gd name="T42" fmla="*/ 54 w 146"/>
                <a:gd name="T43" fmla="*/ 151 h 168"/>
                <a:gd name="T44" fmla="*/ 110 w 146"/>
                <a:gd name="T45" fmla="*/ 102 h 168"/>
                <a:gd name="T46" fmla="*/ 110 w 146"/>
                <a:gd name="T47" fmla="*/ 7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6" h="168">
                  <a:moveTo>
                    <a:pt x="6" y="53"/>
                  </a:moveTo>
                  <a:cubicBezTo>
                    <a:pt x="8" y="16"/>
                    <a:pt x="34" y="0"/>
                    <a:pt x="71" y="0"/>
                  </a:cubicBezTo>
                  <a:cubicBezTo>
                    <a:pt x="98" y="0"/>
                    <a:pt x="129" y="9"/>
                    <a:pt x="129" y="51"/>
                  </a:cubicBezTo>
                  <a:cubicBezTo>
                    <a:pt x="129" y="135"/>
                    <a:pt x="129" y="135"/>
                    <a:pt x="129" y="135"/>
                  </a:cubicBezTo>
                  <a:cubicBezTo>
                    <a:pt x="129" y="142"/>
                    <a:pt x="133" y="147"/>
                    <a:pt x="140" y="147"/>
                  </a:cubicBezTo>
                  <a:cubicBezTo>
                    <a:pt x="142" y="147"/>
                    <a:pt x="145" y="146"/>
                    <a:pt x="146" y="145"/>
                  </a:cubicBezTo>
                  <a:cubicBezTo>
                    <a:pt x="146" y="162"/>
                    <a:pt x="146" y="162"/>
                    <a:pt x="146" y="162"/>
                  </a:cubicBezTo>
                  <a:cubicBezTo>
                    <a:pt x="142" y="163"/>
                    <a:pt x="139" y="163"/>
                    <a:pt x="134" y="163"/>
                  </a:cubicBezTo>
                  <a:cubicBezTo>
                    <a:pt x="114" y="163"/>
                    <a:pt x="111" y="152"/>
                    <a:pt x="111" y="135"/>
                  </a:cubicBezTo>
                  <a:cubicBezTo>
                    <a:pt x="110" y="135"/>
                    <a:pt x="110" y="135"/>
                    <a:pt x="110" y="135"/>
                  </a:cubicBezTo>
                  <a:cubicBezTo>
                    <a:pt x="97" y="156"/>
                    <a:pt x="83" y="168"/>
                    <a:pt x="53" y="168"/>
                  </a:cubicBezTo>
                  <a:cubicBezTo>
                    <a:pt x="24" y="168"/>
                    <a:pt x="0" y="153"/>
                    <a:pt x="0" y="121"/>
                  </a:cubicBezTo>
                  <a:cubicBezTo>
                    <a:pt x="0" y="77"/>
                    <a:pt x="43" y="75"/>
                    <a:pt x="85" y="70"/>
                  </a:cubicBezTo>
                  <a:cubicBezTo>
                    <a:pt x="101" y="68"/>
                    <a:pt x="110" y="66"/>
                    <a:pt x="110" y="49"/>
                  </a:cubicBezTo>
                  <a:cubicBezTo>
                    <a:pt x="110" y="23"/>
                    <a:pt x="91" y="16"/>
                    <a:pt x="68" y="16"/>
                  </a:cubicBezTo>
                  <a:cubicBezTo>
                    <a:pt x="44" y="16"/>
                    <a:pt x="26" y="27"/>
                    <a:pt x="26" y="53"/>
                  </a:cubicBezTo>
                  <a:lnTo>
                    <a:pt x="6" y="53"/>
                  </a:lnTo>
                  <a:close/>
                  <a:moveTo>
                    <a:pt x="110" y="76"/>
                  </a:moveTo>
                  <a:cubicBezTo>
                    <a:pt x="109" y="76"/>
                    <a:pt x="109" y="76"/>
                    <a:pt x="109" y="76"/>
                  </a:cubicBezTo>
                  <a:cubicBezTo>
                    <a:pt x="106" y="81"/>
                    <a:pt x="98" y="83"/>
                    <a:pt x="93" y="83"/>
                  </a:cubicBezTo>
                  <a:cubicBezTo>
                    <a:pt x="60" y="89"/>
                    <a:pt x="19" y="89"/>
                    <a:pt x="19" y="120"/>
                  </a:cubicBezTo>
                  <a:cubicBezTo>
                    <a:pt x="19" y="139"/>
                    <a:pt x="36" y="151"/>
                    <a:pt x="54" y="151"/>
                  </a:cubicBezTo>
                  <a:cubicBezTo>
                    <a:pt x="84" y="151"/>
                    <a:pt x="110" y="133"/>
                    <a:pt x="110" y="102"/>
                  </a:cubicBezTo>
                  <a:lnTo>
                    <a:pt x="110" y="76"/>
                  </a:lnTo>
                  <a:close/>
                </a:path>
              </a:pathLst>
            </a:custGeom>
            <a:grpFill/>
            <a:ln w="6350">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0" name="Freeform 878">
              <a:extLst>
                <a:ext uri="{FF2B5EF4-FFF2-40B4-BE49-F238E27FC236}">
                  <a16:creationId xmlns:a16="http://schemas.microsoft.com/office/drawing/2014/main" id="{4050EC00-37FC-42A9-9CFC-2E505C55DBC9}"/>
                </a:ext>
              </a:extLst>
            </p:cNvPr>
            <p:cNvSpPr>
              <a:spLocks noEditPoints="1"/>
            </p:cNvSpPr>
            <p:nvPr/>
          </p:nvSpPr>
          <p:spPr bwMode="auto">
            <a:xfrm>
              <a:off x="26844625" y="-3795713"/>
              <a:ext cx="547688" cy="833438"/>
            </a:xfrm>
            <a:custGeom>
              <a:avLst/>
              <a:gdLst>
                <a:gd name="T0" fmla="*/ 0 w 146"/>
                <a:gd name="T1" fmla="*/ 5 h 222"/>
                <a:gd name="T2" fmla="*/ 17 w 146"/>
                <a:gd name="T3" fmla="*/ 5 h 222"/>
                <a:gd name="T4" fmla="*/ 17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6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7" y="5"/>
                    <a:pt x="17" y="5"/>
                    <a:pt x="17" y="5"/>
                  </a:cubicBezTo>
                  <a:cubicBezTo>
                    <a:pt x="17" y="35"/>
                    <a:pt x="17" y="35"/>
                    <a:pt x="17"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3" y="151"/>
                    <a:pt x="75" y="151"/>
                  </a:cubicBezTo>
                  <a:cubicBezTo>
                    <a:pt x="111" y="151"/>
                    <a:pt x="126" y="117"/>
                    <a:pt x="126" y="84"/>
                  </a:cubicBezTo>
                  <a:cubicBezTo>
                    <a:pt x="126" y="51"/>
                    <a:pt x="111" y="16"/>
                    <a:pt x="75" y="16"/>
                  </a:cubicBezTo>
                  <a:close/>
                </a:path>
              </a:pathLst>
            </a:custGeom>
            <a:grpFill/>
            <a:ln w="6350">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79">
              <a:extLst>
                <a:ext uri="{FF2B5EF4-FFF2-40B4-BE49-F238E27FC236}">
                  <a16:creationId xmlns:a16="http://schemas.microsoft.com/office/drawing/2014/main" id="{6C0616C9-7D74-4137-A549-8170402FC861}"/>
                </a:ext>
              </a:extLst>
            </p:cNvPr>
            <p:cNvSpPr>
              <a:spLocks noEditPoints="1"/>
            </p:cNvSpPr>
            <p:nvPr/>
          </p:nvSpPr>
          <p:spPr bwMode="auto">
            <a:xfrm>
              <a:off x="27508200" y="-3795713"/>
              <a:ext cx="547688" cy="833438"/>
            </a:xfrm>
            <a:custGeom>
              <a:avLst/>
              <a:gdLst>
                <a:gd name="T0" fmla="*/ 0 w 146"/>
                <a:gd name="T1" fmla="*/ 5 h 222"/>
                <a:gd name="T2" fmla="*/ 18 w 146"/>
                <a:gd name="T3" fmla="*/ 5 h 222"/>
                <a:gd name="T4" fmla="*/ 18 w 146"/>
                <a:gd name="T5" fmla="*/ 35 h 222"/>
                <a:gd name="T6" fmla="*/ 18 w 146"/>
                <a:gd name="T7" fmla="*/ 35 h 222"/>
                <a:gd name="T8" fmla="*/ 75 w 146"/>
                <a:gd name="T9" fmla="*/ 0 h 222"/>
                <a:gd name="T10" fmla="*/ 146 w 146"/>
                <a:gd name="T11" fmla="*/ 84 h 222"/>
                <a:gd name="T12" fmla="*/ 75 w 146"/>
                <a:gd name="T13" fmla="*/ 168 h 222"/>
                <a:gd name="T14" fmla="*/ 20 w 146"/>
                <a:gd name="T15" fmla="*/ 133 h 222"/>
                <a:gd name="T16" fmla="*/ 19 w 146"/>
                <a:gd name="T17" fmla="*/ 133 h 222"/>
                <a:gd name="T18" fmla="*/ 19 w 146"/>
                <a:gd name="T19" fmla="*/ 222 h 222"/>
                <a:gd name="T20" fmla="*/ 0 w 146"/>
                <a:gd name="T21" fmla="*/ 222 h 222"/>
                <a:gd name="T22" fmla="*/ 0 w 146"/>
                <a:gd name="T23" fmla="*/ 5 h 222"/>
                <a:gd name="T24" fmla="*/ 75 w 146"/>
                <a:gd name="T25" fmla="*/ 16 h 222"/>
                <a:gd name="T26" fmla="*/ 19 w 146"/>
                <a:gd name="T27" fmla="*/ 84 h 222"/>
                <a:gd name="T28" fmla="*/ 75 w 146"/>
                <a:gd name="T29" fmla="*/ 151 h 222"/>
                <a:gd name="T30" fmla="*/ 127 w 146"/>
                <a:gd name="T31" fmla="*/ 84 h 222"/>
                <a:gd name="T32" fmla="*/ 75 w 146"/>
                <a:gd name="T33" fmla="*/ 1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222">
                  <a:moveTo>
                    <a:pt x="0" y="5"/>
                  </a:moveTo>
                  <a:cubicBezTo>
                    <a:pt x="18" y="5"/>
                    <a:pt x="18" y="5"/>
                    <a:pt x="18" y="5"/>
                  </a:cubicBezTo>
                  <a:cubicBezTo>
                    <a:pt x="18" y="35"/>
                    <a:pt x="18" y="35"/>
                    <a:pt x="18" y="35"/>
                  </a:cubicBezTo>
                  <a:cubicBezTo>
                    <a:pt x="18" y="35"/>
                    <a:pt x="18" y="35"/>
                    <a:pt x="18" y="35"/>
                  </a:cubicBezTo>
                  <a:cubicBezTo>
                    <a:pt x="27" y="13"/>
                    <a:pt x="49" y="0"/>
                    <a:pt x="75" y="0"/>
                  </a:cubicBezTo>
                  <a:cubicBezTo>
                    <a:pt x="123" y="0"/>
                    <a:pt x="146" y="39"/>
                    <a:pt x="146" y="84"/>
                  </a:cubicBezTo>
                  <a:cubicBezTo>
                    <a:pt x="146" y="129"/>
                    <a:pt x="123" y="168"/>
                    <a:pt x="75" y="168"/>
                  </a:cubicBezTo>
                  <a:cubicBezTo>
                    <a:pt x="51" y="168"/>
                    <a:pt x="28" y="156"/>
                    <a:pt x="20" y="133"/>
                  </a:cubicBezTo>
                  <a:cubicBezTo>
                    <a:pt x="19" y="133"/>
                    <a:pt x="19" y="133"/>
                    <a:pt x="19" y="133"/>
                  </a:cubicBezTo>
                  <a:cubicBezTo>
                    <a:pt x="19" y="222"/>
                    <a:pt x="19" y="222"/>
                    <a:pt x="19" y="222"/>
                  </a:cubicBezTo>
                  <a:cubicBezTo>
                    <a:pt x="0" y="222"/>
                    <a:pt x="0" y="222"/>
                    <a:pt x="0" y="222"/>
                  </a:cubicBezTo>
                  <a:lnTo>
                    <a:pt x="0" y="5"/>
                  </a:lnTo>
                  <a:close/>
                  <a:moveTo>
                    <a:pt x="75" y="16"/>
                  </a:moveTo>
                  <a:cubicBezTo>
                    <a:pt x="32" y="16"/>
                    <a:pt x="19" y="48"/>
                    <a:pt x="19" y="84"/>
                  </a:cubicBezTo>
                  <a:cubicBezTo>
                    <a:pt x="19" y="117"/>
                    <a:pt x="34" y="151"/>
                    <a:pt x="75" y="151"/>
                  </a:cubicBezTo>
                  <a:cubicBezTo>
                    <a:pt x="111" y="151"/>
                    <a:pt x="127" y="117"/>
                    <a:pt x="127" y="84"/>
                  </a:cubicBezTo>
                  <a:cubicBezTo>
                    <a:pt x="127" y="51"/>
                    <a:pt x="111" y="16"/>
                    <a:pt x="75" y="16"/>
                  </a:cubicBezTo>
                  <a:close/>
                </a:path>
              </a:pathLst>
            </a:custGeom>
            <a:grpFill/>
            <a:ln w="6350">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80">
              <a:extLst>
                <a:ext uri="{FF2B5EF4-FFF2-40B4-BE49-F238E27FC236}">
                  <a16:creationId xmlns:a16="http://schemas.microsoft.com/office/drawing/2014/main" id="{7B104CC8-84C5-430D-BCFC-BB2E699A0520}"/>
                </a:ext>
              </a:extLst>
            </p:cNvPr>
            <p:cNvSpPr>
              <a:spLocks noEditPoints="1"/>
            </p:cNvSpPr>
            <p:nvPr/>
          </p:nvSpPr>
          <p:spPr bwMode="auto">
            <a:xfrm>
              <a:off x="25441275" y="-5059363"/>
              <a:ext cx="3368675" cy="3368675"/>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grpFill/>
            <a:ln w="6350">
              <a:solidFill>
                <a:schemeClr val="bg1">
                  <a:lumMod val="85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83" name="Straight Arrow Connector 82">
            <a:extLst>
              <a:ext uri="{FF2B5EF4-FFF2-40B4-BE49-F238E27FC236}">
                <a16:creationId xmlns:a16="http://schemas.microsoft.com/office/drawing/2014/main" id="{A9BB18DC-CAAB-4C4E-82DA-E16CA8F23828}"/>
              </a:ext>
            </a:extLst>
          </p:cNvPr>
          <p:cNvCxnSpPr/>
          <p:nvPr/>
        </p:nvCxnSpPr>
        <p:spPr>
          <a:xfrm>
            <a:off x="5904935" y="2460605"/>
            <a:ext cx="3909386" cy="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ACB7BC3-A89D-4E01-A4CA-2FFCFD88A53A}"/>
              </a:ext>
            </a:extLst>
          </p:cNvPr>
          <p:cNvCxnSpPr/>
          <p:nvPr/>
        </p:nvCxnSpPr>
        <p:spPr>
          <a:xfrm>
            <a:off x="5904935" y="3329923"/>
            <a:ext cx="390938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EF0A-5FF5-4432-BCFE-E459BF59C0CB}"/>
              </a:ext>
            </a:extLst>
          </p:cNvPr>
          <p:cNvSpPr>
            <a:spLocks noGrp="1"/>
          </p:cNvSpPr>
          <p:nvPr>
            <p:ph type="title"/>
          </p:nvPr>
        </p:nvSpPr>
        <p:spPr/>
        <p:txBody>
          <a:bodyPr/>
          <a:lstStyle/>
          <a:p>
            <a:r>
              <a:rPr lang="en-US" dirty="0"/>
              <a:t>Wrap-Up API-Security</a:t>
            </a:r>
          </a:p>
        </p:txBody>
      </p:sp>
      <p:sp>
        <p:nvSpPr>
          <p:cNvPr id="3" name="Footer Placeholder 2">
            <a:extLst>
              <a:ext uri="{FF2B5EF4-FFF2-40B4-BE49-F238E27FC236}">
                <a16:creationId xmlns:a16="http://schemas.microsoft.com/office/drawing/2014/main" id="{63BF3103-1105-47BF-942E-DF1DCADD3729}"/>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rPr>
              <a:t>© 2016 F5 Networks</a:t>
            </a:r>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2F46872-4A22-4ECF-9A5E-9EE15B9045A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endParaRPr>
          </a:p>
        </p:txBody>
      </p:sp>
      <p:graphicFrame>
        <p:nvGraphicFramePr>
          <p:cNvPr id="9" name="Diagram 8">
            <a:extLst>
              <a:ext uri="{FF2B5EF4-FFF2-40B4-BE49-F238E27FC236}">
                <a16:creationId xmlns:a16="http://schemas.microsoft.com/office/drawing/2014/main" id="{6EF11661-2070-471D-B874-32A42D7048EE}"/>
              </a:ext>
            </a:extLst>
          </p:cNvPr>
          <p:cNvGraphicFramePr/>
          <p:nvPr>
            <p:extLst>
              <p:ext uri="{D42A27DB-BD31-4B8C-83A1-F6EECF244321}">
                <p14:modId xmlns:p14="http://schemas.microsoft.com/office/powerpoint/2010/main" val="3238366458"/>
              </p:ext>
            </p:extLst>
          </p:nvPr>
        </p:nvGraphicFramePr>
        <p:xfrm>
          <a:off x="-998621" y="723802"/>
          <a:ext cx="12974721" cy="5951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1A1FE6B-F3F1-4F8D-B54B-584AB77BC66A}"/>
              </a:ext>
            </a:extLst>
          </p:cNvPr>
          <p:cNvGrpSpPr/>
          <p:nvPr/>
        </p:nvGrpSpPr>
        <p:grpSpPr>
          <a:xfrm>
            <a:off x="770709" y="2834738"/>
            <a:ext cx="2734584" cy="998064"/>
            <a:chOff x="4345827" y="1305572"/>
            <a:chExt cx="3492230" cy="1593372"/>
          </a:xfrm>
          <a:solidFill>
            <a:sysClr val="window" lastClr="FFFFFF"/>
          </a:solidFill>
        </p:grpSpPr>
        <p:sp>
          <p:nvSpPr>
            <p:cNvPr id="8" name="TextBox 7">
              <a:extLst>
                <a:ext uri="{FF2B5EF4-FFF2-40B4-BE49-F238E27FC236}">
                  <a16:creationId xmlns:a16="http://schemas.microsoft.com/office/drawing/2014/main" id="{3F93F28C-D064-4975-952D-B9DF08C6C629}"/>
                </a:ext>
              </a:extLst>
            </p:cNvPr>
            <p:cNvSpPr txBox="1"/>
            <p:nvPr/>
          </p:nvSpPr>
          <p:spPr>
            <a:xfrm>
              <a:off x="4345827" y="1305572"/>
              <a:ext cx="3492230" cy="943399"/>
            </a:xfrm>
            <a:prstGeom prst="rect">
              <a:avLst/>
            </a:prstGeom>
            <a:noFill/>
          </p:spPr>
          <p:txBody>
            <a:bodyPr wrap="square" rtlCol="0">
              <a:spAutoFit/>
            </a:bodyPr>
            <a:lstStyle/>
            <a:p>
              <a:pPr marL="0" marR="0" lvl="0" indent="0" algn="ctr" defTabSz="60958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ea typeface="+mn-ea"/>
                  <a:cs typeface="Franklin Gothic Book"/>
                </a:rPr>
                <a:t>BEST License + Mobile SDK opt.</a:t>
              </a:r>
              <a:endParaRPr kumimoji="0" lang="en-US" sz="1800" b="0" i="0" u="none" strike="noStrike" kern="0" cap="none" spc="0" normalizeH="0" baseline="0" noProof="0" dirty="0">
                <a:ln>
                  <a:noFill/>
                </a:ln>
                <a:solidFill>
                  <a:prstClr val="white"/>
                </a:solidFill>
                <a:effectLst/>
                <a:uLnTx/>
                <a:uFillTx/>
                <a:latin typeface="Calibri"/>
                <a:ea typeface="+mn-ea"/>
                <a:cs typeface="Franklin Gothic Book"/>
              </a:endParaRPr>
            </a:p>
          </p:txBody>
        </p:sp>
        <p:sp>
          <p:nvSpPr>
            <p:cNvPr id="10" name="Freeform 291">
              <a:extLst>
                <a:ext uri="{FF2B5EF4-FFF2-40B4-BE49-F238E27FC236}">
                  <a16:creationId xmlns:a16="http://schemas.microsoft.com/office/drawing/2014/main" id="{F9E13595-3CE0-4E8B-87B6-36E5CCA3DC12}"/>
                </a:ext>
              </a:extLst>
            </p:cNvPr>
            <p:cNvSpPr>
              <a:spLocks noEditPoints="1"/>
            </p:cNvSpPr>
            <p:nvPr/>
          </p:nvSpPr>
          <p:spPr bwMode="auto">
            <a:xfrm>
              <a:off x="4581013" y="1902975"/>
              <a:ext cx="3124200" cy="995969"/>
            </a:xfrm>
            <a:custGeom>
              <a:avLst/>
              <a:gdLst>
                <a:gd name="T0" fmla="*/ 19 w 898"/>
                <a:gd name="T1" fmla="*/ 0 h 267"/>
                <a:gd name="T2" fmla="*/ 0 w 898"/>
                <a:gd name="T3" fmla="*/ 81 h 267"/>
                <a:gd name="T4" fmla="*/ 879 w 898"/>
                <a:gd name="T5" fmla="*/ 99 h 267"/>
                <a:gd name="T6" fmla="*/ 898 w 898"/>
                <a:gd name="T7" fmla="*/ 19 h 267"/>
                <a:gd name="T8" fmla="*/ 883 w 898"/>
                <a:gd name="T9" fmla="*/ 91 h 267"/>
                <a:gd name="T10" fmla="*/ 14 w 898"/>
                <a:gd name="T11" fmla="*/ 88 h 267"/>
                <a:gd name="T12" fmla="*/ 883 w 898"/>
                <a:gd name="T13" fmla="*/ 84 h 267"/>
                <a:gd name="T14" fmla="*/ 883 w 898"/>
                <a:gd name="T15" fmla="*/ 91 h 267"/>
                <a:gd name="T16" fmla="*/ 18 w 898"/>
                <a:gd name="T17" fmla="*/ 76 h 267"/>
                <a:gd name="T18" fmla="*/ 18 w 898"/>
                <a:gd name="T19" fmla="*/ 69 h 267"/>
                <a:gd name="T20" fmla="*/ 887 w 898"/>
                <a:gd name="T21" fmla="*/ 72 h 267"/>
                <a:gd name="T22" fmla="*/ 879 w 898"/>
                <a:gd name="T23" fmla="*/ 111 h 267"/>
                <a:gd name="T24" fmla="*/ 0 w 898"/>
                <a:gd name="T25" fmla="*/ 129 h 267"/>
                <a:gd name="T26" fmla="*/ 19 w 898"/>
                <a:gd name="T27" fmla="*/ 267 h 267"/>
                <a:gd name="T28" fmla="*/ 898 w 898"/>
                <a:gd name="T29" fmla="*/ 248 h 267"/>
                <a:gd name="T30" fmla="*/ 879 w 898"/>
                <a:gd name="T31" fmla="*/ 111 h 267"/>
                <a:gd name="T32" fmla="*/ 328 w 898"/>
                <a:gd name="T33" fmla="*/ 206 h 267"/>
                <a:gd name="T34" fmla="*/ 315 w 898"/>
                <a:gd name="T35" fmla="*/ 197 h 267"/>
                <a:gd name="T36" fmla="*/ 324 w 898"/>
                <a:gd name="T37" fmla="*/ 183 h 267"/>
                <a:gd name="T38" fmla="*/ 337 w 898"/>
                <a:gd name="T39" fmla="*/ 192 h 267"/>
                <a:gd name="T40" fmla="*/ 377 w 898"/>
                <a:gd name="T41" fmla="*/ 197 h 267"/>
                <a:gd name="T42" fmla="*/ 363 w 898"/>
                <a:gd name="T43" fmla="*/ 206 h 267"/>
                <a:gd name="T44" fmla="*/ 354 w 898"/>
                <a:gd name="T45" fmla="*/ 192 h 267"/>
                <a:gd name="T46" fmla="*/ 368 w 898"/>
                <a:gd name="T47" fmla="*/ 183 h 267"/>
                <a:gd name="T48" fmla="*/ 377 w 898"/>
                <a:gd name="T49" fmla="*/ 197 h 267"/>
                <a:gd name="T50" fmla="*/ 408 w 898"/>
                <a:gd name="T51" fmla="*/ 206 h 267"/>
                <a:gd name="T52" fmla="*/ 394 w 898"/>
                <a:gd name="T53" fmla="*/ 197 h 267"/>
                <a:gd name="T54" fmla="*/ 403 w 898"/>
                <a:gd name="T55" fmla="*/ 183 h 267"/>
                <a:gd name="T56" fmla="*/ 417 w 898"/>
                <a:gd name="T57" fmla="*/ 192 h 267"/>
                <a:gd name="T58" fmla="*/ 456 w 898"/>
                <a:gd name="T59" fmla="*/ 197 h 267"/>
                <a:gd name="T60" fmla="*/ 443 w 898"/>
                <a:gd name="T61" fmla="*/ 206 h 267"/>
                <a:gd name="T62" fmla="*/ 434 w 898"/>
                <a:gd name="T63" fmla="*/ 192 h 267"/>
                <a:gd name="T64" fmla="*/ 447 w 898"/>
                <a:gd name="T65" fmla="*/ 183 h 267"/>
                <a:gd name="T66" fmla="*/ 456 w 898"/>
                <a:gd name="T67" fmla="*/ 197 h 267"/>
                <a:gd name="T68" fmla="*/ 487 w 898"/>
                <a:gd name="T69" fmla="*/ 206 h 267"/>
                <a:gd name="T70" fmla="*/ 473 w 898"/>
                <a:gd name="T71" fmla="*/ 197 h 267"/>
                <a:gd name="T72" fmla="*/ 482 w 898"/>
                <a:gd name="T73" fmla="*/ 183 h 267"/>
                <a:gd name="T74" fmla="*/ 496 w 898"/>
                <a:gd name="T75" fmla="*/ 192 h 267"/>
                <a:gd name="T76" fmla="*/ 726 w 898"/>
                <a:gd name="T77" fmla="*/ 200 h 267"/>
                <a:gd name="T78" fmla="*/ 560 w 898"/>
                <a:gd name="T79" fmla="*/ 212 h 267"/>
                <a:gd name="T80" fmla="*/ 548 w 898"/>
                <a:gd name="T81" fmla="*/ 189 h 267"/>
                <a:gd name="T82" fmla="*/ 714 w 898"/>
                <a:gd name="T83" fmla="*/ 177 h 267"/>
                <a:gd name="T84" fmla="*/ 726 w 898"/>
                <a:gd name="T85" fmla="*/ 200 h 267"/>
                <a:gd name="T86" fmla="*/ 793 w 898"/>
                <a:gd name="T87" fmla="*/ 194 h 267"/>
                <a:gd name="T88" fmla="*/ 858 w 898"/>
                <a:gd name="T89" fmla="*/ 19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8" h="267">
                  <a:moveTo>
                    <a:pt x="879" y="0"/>
                  </a:moveTo>
                  <a:cubicBezTo>
                    <a:pt x="19" y="0"/>
                    <a:pt x="19" y="0"/>
                    <a:pt x="19" y="0"/>
                  </a:cubicBezTo>
                  <a:cubicBezTo>
                    <a:pt x="8" y="0"/>
                    <a:pt x="0" y="9"/>
                    <a:pt x="0" y="19"/>
                  </a:cubicBezTo>
                  <a:cubicBezTo>
                    <a:pt x="0" y="81"/>
                    <a:pt x="0" y="81"/>
                    <a:pt x="0" y="81"/>
                  </a:cubicBezTo>
                  <a:cubicBezTo>
                    <a:pt x="0" y="91"/>
                    <a:pt x="8" y="99"/>
                    <a:pt x="19" y="99"/>
                  </a:cubicBezTo>
                  <a:cubicBezTo>
                    <a:pt x="879" y="99"/>
                    <a:pt x="879" y="99"/>
                    <a:pt x="879" y="99"/>
                  </a:cubicBezTo>
                  <a:cubicBezTo>
                    <a:pt x="889" y="99"/>
                    <a:pt x="898" y="91"/>
                    <a:pt x="898" y="81"/>
                  </a:cubicBezTo>
                  <a:cubicBezTo>
                    <a:pt x="898" y="19"/>
                    <a:pt x="898" y="19"/>
                    <a:pt x="898" y="19"/>
                  </a:cubicBezTo>
                  <a:cubicBezTo>
                    <a:pt x="898" y="9"/>
                    <a:pt x="889" y="0"/>
                    <a:pt x="879" y="0"/>
                  </a:cubicBezTo>
                  <a:close/>
                  <a:moveTo>
                    <a:pt x="883" y="91"/>
                  </a:moveTo>
                  <a:cubicBezTo>
                    <a:pt x="18" y="91"/>
                    <a:pt x="18" y="91"/>
                    <a:pt x="18" y="91"/>
                  </a:cubicBezTo>
                  <a:cubicBezTo>
                    <a:pt x="16" y="91"/>
                    <a:pt x="14" y="90"/>
                    <a:pt x="14" y="88"/>
                  </a:cubicBezTo>
                  <a:cubicBezTo>
                    <a:pt x="14" y="86"/>
                    <a:pt x="16" y="84"/>
                    <a:pt x="18" y="84"/>
                  </a:cubicBezTo>
                  <a:cubicBezTo>
                    <a:pt x="883" y="84"/>
                    <a:pt x="883" y="84"/>
                    <a:pt x="883" y="84"/>
                  </a:cubicBezTo>
                  <a:cubicBezTo>
                    <a:pt x="885" y="84"/>
                    <a:pt x="887" y="86"/>
                    <a:pt x="887" y="88"/>
                  </a:cubicBezTo>
                  <a:cubicBezTo>
                    <a:pt x="887" y="90"/>
                    <a:pt x="885" y="91"/>
                    <a:pt x="883" y="91"/>
                  </a:cubicBezTo>
                  <a:close/>
                  <a:moveTo>
                    <a:pt x="883" y="76"/>
                  </a:moveTo>
                  <a:cubicBezTo>
                    <a:pt x="18" y="76"/>
                    <a:pt x="18" y="76"/>
                    <a:pt x="18" y="76"/>
                  </a:cubicBezTo>
                  <a:cubicBezTo>
                    <a:pt x="16" y="76"/>
                    <a:pt x="14" y="74"/>
                    <a:pt x="14" y="72"/>
                  </a:cubicBezTo>
                  <a:cubicBezTo>
                    <a:pt x="14" y="71"/>
                    <a:pt x="16" y="69"/>
                    <a:pt x="18" y="69"/>
                  </a:cubicBezTo>
                  <a:cubicBezTo>
                    <a:pt x="883" y="69"/>
                    <a:pt x="883" y="69"/>
                    <a:pt x="883" y="69"/>
                  </a:cubicBezTo>
                  <a:cubicBezTo>
                    <a:pt x="885" y="69"/>
                    <a:pt x="887" y="71"/>
                    <a:pt x="887" y="72"/>
                  </a:cubicBezTo>
                  <a:cubicBezTo>
                    <a:pt x="887" y="74"/>
                    <a:pt x="885" y="76"/>
                    <a:pt x="883" y="76"/>
                  </a:cubicBezTo>
                  <a:close/>
                  <a:moveTo>
                    <a:pt x="879" y="111"/>
                  </a:moveTo>
                  <a:cubicBezTo>
                    <a:pt x="19" y="111"/>
                    <a:pt x="19" y="111"/>
                    <a:pt x="19" y="111"/>
                  </a:cubicBezTo>
                  <a:cubicBezTo>
                    <a:pt x="8" y="111"/>
                    <a:pt x="0" y="119"/>
                    <a:pt x="0" y="129"/>
                  </a:cubicBezTo>
                  <a:cubicBezTo>
                    <a:pt x="0" y="248"/>
                    <a:pt x="0" y="248"/>
                    <a:pt x="0" y="248"/>
                  </a:cubicBezTo>
                  <a:cubicBezTo>
                    <a:pt x="0" y="258"/>
                    <a:pt x="8" y="267"/>
                    <a:pt x="19" y="267"/>
                  </a:cubicBezTo>
                  <a:cubicBezTo>
                    <a:pt x="879" y="267"/>
                    <a:pt x="879" y="267"/>
                    <a:pt x="879" y="267"/>
                  </a:cubicBezTo>
                  <a:cubicBezTo>
                    <a:pt x="889" y="267"/>
                    <a:pt x="898" y="258"/>
                    <a:pt x="898" y="248"/>
                  </a:cubicBezTo>
                  <a:cubicBezTo>
                    <a:pt x="898" y="129"/>
                    <a:pt x="898" y="129"/>
                    <a:pt x="898" y="129"/>
                  </a:cubicBezTo>
                  <a:cubicBezTo>
                    <a:pt x="898" y="119"/>
                    <a:pt x="889" y="111"/>
                    <a:pt x="879" y="111"/>
                  </a:cubicBezTo>
                  <a:close/>
                  <a:moveTo>
                    <a:pt x="337" y="197"/>
                  </a:moveTo>
                  <a:cubicBezTo>
                    <a:pt x="337" y="202"/>
                    <a:pt x="333" y="206"/>
                    <a:pt x="328" y="206"/>
                  </a:cubicBezTo>
                  <a:cubicBezTo>
                    <a:pt x="324" y="206"/>
                    <a:pt x="324" y="206"/>
                    <a:pt x="324" y="206"/>
                  </a:cubicBezTo>
                  <a:cubicBezTo>
                    <a:pt x="319" y="206"/>
                    <a:pt x="315" y="202"/>
                    <a:pt x="315" y="197"/>
                  </a:cubicBezTo>
                  <a:cubicBezTo>
                    <a:pt x="315" y="192"/>
                    <a:pt x="315" y="192"/>
                    <a:pt x="315" y="192"/>
                  </a:cubicBezTo>
                  <a:cubicBezTo>
                    <a:pt x="315" y="187"/>
                    <a:pt x="319" y="183"/>
                    <a:pt x="324" y="183"/>
                  </a:cubicBezTo>
                  <a:cubicBezTo>
                    <a:pt x="328" y="183"/>
                    <a:pt x="328" y="183"/>
                    <a:pt x="328" y="183"/>
                  </a:cubicBezTo>
                  <a:cubicBezTo>
                    <a:pt x="333" y="183"/>
                    <a:pt x="337" y="187"/>
                    <a:pt x="337" y="192"/>
                  </a:cubicBezTo>
                  <a:lnTo>
                    <a:pt x="337" y="197"/>
                  </a:lnTo>
                  <a:close/>
                  <a:moveTo>
                    <a:pt x="377" y="197"/>
                  </a:moveTo>
                  <a:cubicBezTo>
                    <a:pt x="377" y="202"/>
                    <a:pt x="373" y="206"/>
                    <a:pt x="368" y="206"/>
                  </a:cubicBezTo>
                  <a:cubicBezTo>
                    <a:pt x="363" y="206"/>
                    <a:pt x="363" y="206"/>
                    <a:pt x="363" y="206"/>
                  </a:cubicBezTo>
                  <a:cubicBezTo>
                    <a:pt x="358" y="206"/>
                    <a:pt x="354" y="202"/>
                    <a:pt x="354" y="197"/>
                  </a:cubicBezTo>
                  <a:cubicBezTo>
                    <a:pt x="354" y="192"/>
                    <a:pt x="354" y="192"/>
                    <a:pt x="354" y="192"/>
                  </a:cubicBezTo>
                  <a:cubicBezTo>
                    <a:pt x="354" y="187"/>
                    <a:pt x="358" y="183"/>
                    <a:pt x="363" y="183"/>
                  </a:cubicBezTo>
                  <a:cubicBezTo>
                    <a:pt x="368" y="183"/>
                    <a:pt x="368" y="183"/>
                    <a:pt x="368" y="183"/>
                  </a:cubicBezTo>
                  <a:cubicBezTo>
                    <a:pt x="373" y="183"/>
                    <a:pt x="377" y="187"/>
                    <a:pt x="377" y="192"/>
                  </a:cubicBezTo>
                  <a:lnTo>
                    <a:pt x="377" y="197"/>
                  </a:lnTo>
                  <a:close/>
                  <a:moveTo>
                    <a:pt x="417" y="197"/>
                  </a:moveTo>
                  <a:cubicBezTo>
                    <a:pt x="417" y="202"/>
                    <a:pt x="413" y="206"/>
                    <a:pt x="408" y="206"/>
                  </a:cubicBezTo>
                  <a:cubicBezTo>
                    <a:pt x="403" y="206"/>
                    <a:pt x="403" y="206"/>
                    <a:pt x="403" y="206"/>
                  </a:cubicBezTo>
                  <a:cubicBezTo>
                    <a:pt x="398" y="206"/>
                    <a:pt x="394" y="202"/>
                    <a:pt x="394" y="197"/>
                  </a:cubicBezTo>
                  <a:cubicBezTo>
                    <a:pt x="394" y="192"/>
                    <a:pt x="394" y="192"/>
                    <a:pt x="394" y="192"/>
                  </a:cubicBezTo>
                  <a:cubicBezTo>
                    <a:pt x="394" y="187"/>
                    <a:pt x="398" y="183"/>
                    <a:pt x="403" y="183"/>
                  </a:cubicBezTo>
                  <a:cubicBezTo>
                    <a:pt x="408" y="183"/>
                    <a:pt x="408" y="183"/>
                    <a:pt x="408" y="183"/>
                  </a:cubicBezTo>
                  <a:cubicBezTo>
                    <a:pt x="413" y="183"/>
                    <a:pt x="417" y="187"/>
                    <a:pt x="417" y="192"/>
                  </a:cubicBezTo>
                  <a:lnTo>
                    <a:pt x="417" y="197"/>
                  </a:lnTo>
                  <a:close/>
                  <a:moveTo>
                    <a:pt x="456" y="197"/>
                  </a:moveTo>
                  <a:cubicBezTo>
                    <a:pt x="456" y="202"/>
                    <a:pt x="452" y="206"/>
                    <a:pt x="447" y="206"/>
                  </a:cubicBezTo>
                  <a:cubicBezTo>
                    <a:pt x="443" y="206"/>
                    <a:pt x="443" y="206"/>
                    <a:pt x="443" y="206"/>
                  </a:cubicBezTo>
                  <a:cubicBezTo>
                    <a:pt x="438" y="206"/>
                    <a:pt x="434" y="202"/>
                    <a:pt x="434" y="197"/>
                  </a:cubicBezTo>
                  <a:cubicBezTo>
                    <a:pt x="434" y="192"/>
                    <a:pt x="434" y="192"/>
                    <a:pt x="434" y="192"/>
                  </a:cubicBezTo>
                  <a:cubicBezTo>
                    <a:pt x="434" y="187"/>
                    <a:pt x="438" y="183"/>
                    <a:pt x="443" y="183"/>
                  </a:cubicBezTo>
                  <a:cubicBezTo>
                    <a:pt x="447" y="183"/>
                    <a:pt x="447" y="183"/>
                    <a:pt x="447" y="183"/>
                  </a:cubicBezTo>
                  <a:cubicBezTo>
                    <a:pt x="452" y="183"/>
                    <a:pt x="456" y="187"/>
                    <a:pt x="456" y="192"/>
                  </a:cubicBezTo>
                  <a:lnTo>
                    <a:pt x="456" y="197"/>
                  </a:lnTo>
                  <a:close/>
                  <a:moveTo>
                    <a:pt x="496" y="197"/>
                  </a:moveTo>
                  <a:cubicBezTo>
                    <a:pt x="496" y="202"/>
                    <a:pt x="492" y="206"/>
                    <a:pt x="487" y="206"/>
                  </a:cubicBezTo>
                  <a:cubicBezTo>
                    <a:pt x="482" y="206"/>
                    <a:pt x="482" y="206"/>
                    <a:pt x="482" y="206"/>
                  </a:cubicBezTo>
                  <a:cubicBezTo>
                    <a:pt x="477" y="206"/>
                    <a:pt x="473" y="202"/>
                    <a:pt x="473" y="197"/>
                  </a:cubicBezTo>
                  <a:cubicBezTo>
                    <a:pt x="473" y="192"/>
                    <a:pt x="473" y="192"/>
                    <a:pt x="473" y="192"/>
                  </a:cubicBezTo>
                  <a:cubicBezTo>
                    <a:pt x="473" y="187"/>
                    <a:pt x="477" y="183"/>
                    <a:pt x="482" y="183"/>
                  </a:cubicBezTo>
                  <a:cubicBezTo>
                    <a:pt x="487" y="183"/>
                    <a:pt x="487" y="183"/>
                    <a:pt x="487" y="183"/>
                  </a:cubicBezTo>
                  <a:cubicBezTo>
                    <a:pt x="492" y="183"/>
                    <a:pt x="496" y="187"/>
                    <a:pt x="496" y="192"/>
                  </a:cubicBezTo>
                  <a:lnTo>
                    <a:pt x="496" y="197"/>
                  </a:lnTo>
                  <a:close/>
                  <a:moveTo>
                    <a:pt x="726" y="200"/>
                  </a:moveTo>
                  <a:cubicBezTo>
                    <a:pt x="726" y="207"/>
                    <a:pt x="721" y="212"/>
                    <a:pt x="714" y="212"/>
                  </a:cubicBezTo>
                  <a:cubicBezTo>
                    <a:pt x="560" y="212"/>
                    <a:pt x="560" y="212"/>
                    <a:pt x="560" y="212"/>
                  </a:cubicBezTo>
                  <a:cubicBezTo>
                    <a:pt x="553" y="212"/>
                    <a:pt x="548" y="207"/>
                    <a:pt x="548" y="200"/>
                  </a:cubicBezTo>
                  <a:cubicBezTo>
                    <a:pt x="548" y="189"/>
                    <a:pt x="548" y="189"/>
                    <a:pt x="548" y="189"/>
                  </a:cubicBezTo>
                  <a:cubicBezTo>
                    <a:pt x="548" y="182"/>
                    <a:pt x="553" y="177"/>
                    <a:pt x="560" y="177"/>
                  </a:cubicBezTo>
                  <a:cubicBezTo>
                    <a:pt x="714" y="177"/>
                    <a:pt x="714" y="177"/>
                    <a:pt x="714" y="177"/>
                  </a:cubicBezTo>
                  <a:cubicBezTo>
                    <a:pt x="721" y="177"/>
                    <a:pt x="726" y="182"/>
                    <a:pt x="726" y="189"/>
                  </a:cubicBezTo>
                  <a:lnTo>
                    <a:pt x="726" y="200"/>
                  </a:lnTo>
                  <a:close/>
                  <a:moveTo>
                    <a:pt x="825" y="227"/>
                  </a:moveTo>
                  <a:cubicBezTo>
                    <a:pt x="807" y="227"/>
                    <a:pt x="793" y="212"/>
                    <a:pt x="793" y="194"/>
                  </a:cubicBezTo>
                  <a:cubicBezTo>
                    <a:pt x="793" y="177"/>
                    <a:pt x="807" y="162"/>
                    <a:pt x="825" y="162"/>
                  </a:cubicBezTo>
                  <a:cubicBezTo>
                    <a:pt x="843" y="162"/>
                    <a:pt x="858" y="177"/>
                    <a:pt x="858" y="194"/>
                  </a:cubicBezTo>
                  <a:cubicBezTo>
                    <a:pt x="858" y="212"/>
                    <a:pt x="843" y="227"/>
                    <a:pt x="825" y="2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 name="Double Brace 5">
            <a:extLst>
              <a:ext uri="{FF2B5EF4-FFF2-40B4-BE49-F238E27FC236}">
                <a16:creationId xmlns:a16="http://schemas.microsoft.com/office/drawing/2014/main" id="{5BABA550-E280-4F69-86DA-ACB79E216BDB}"/>
              </a:ext>
            </a:extLst>
          </p:cNvPr>
          <p:cNvSpPr/>
          <p:nvPr/>
        </p:nvSpPr>
        <p:spPr>
          <a:xfrm>
            <a:off x="3902166" y="2165443"/>
            <a:ext cx="863600" cy="2774795"/>
          </a:xfrm>
          <a:prstGeom prst="bracePair">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API</a:t>
            </a:r>
          </a:p>
        </p:txBody>
      </p:sp>
    </p:spTree>
    <p:extLst>
      <p:ext uri="{BB962C8B-B14F-4D97-AF65-F5344CB8AC3E}">
        <p14:creationId xmlns:p14="http://schemas.microsoft.com/office/powerpoint/2010/main" val="40704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F5DB1-2263-46AB-B525-F7B8856861AD}"/>
              </a:ext>
            </a:extLst>
          </p:cNvPr>
          <p:cNvSpPr>
            <a:spLocks noGrp="1"/>
          </p:cNvSpPr>
          <p:nvPr>
            <p:ph type="title"/>
          </p:nvPr>
        </p:nvSpPr>
        <p:spPr/>
        <p:txBody>
          <a:bodyPr/>
          <a:lstStyle/>
          <a:p>
            <a:r>
              <a:rPr lang="de-DE" dirty="0"/>
              <a:t>ASM Features Version 13.1</a:t>
            </a:r>
          </a:p>
        </p:txBody>
      </p:sp>
    </p:spTree>
    <p:extLst>
      <p:ext uri="{BB962C8B-B14F-4D97-AF65-F5344CB8AC3E}">
        <p14:creationId xmlns:p14="http://schemas.microsoft.com/office/powerpoint/2010/main" val="37002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6D7D-6741-49E0-95D2-138F89F6A020}"/>
              </a:ext>
            </a:extLst>
          </p:cNvPr>
          <p:cNvSpPr>
            <a:spLocks noGrp="1"/>
          </p:cNvSpPr>
          <p:nvPr>
            <p:ph type="title"/>
          </p:nvPr>
        </p:nvSpPr>
        <p:spPr/>
        <p:txBody>
          <a:bodyPr/>
          <a:lstStyle/>
          <a:p>
            <a:r>
              <a:rPr lang="en-US" dirty="0"/>
              <a:t>Brute Force Protection Re-architecture</a:t>
            </a:r>
          </a:p>
        </p:txBody>
      </p:sp>
      <p:sp>
        <p:nvSpPr>
          <p:cNvPr id="3" name="Footer Placeholder 2">
            <a:extLst>
              <a:ext uri="{FF2B5EF4-FFF2-40B4-BE49-F238E27FC236}">
                <a16:creationId xmlns:a16="http://schemas.microsoft.com/office/drawing/2014/main" id="{A6395657-AD73-46B5-B0DC-625244865F10}"/>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8363DB6B-036F-410E-87BC-47898F618151}"/>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28</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0E8243D9-309C-4D8B-A20C-5F62230D4830}"/>
              </a:ext>
            </a:extLst>
          </p:cNvPr>
          <p:cNvSpPr>
            <a:spLocks noGrp="1"/>
          </p:cNvSpPr>
          <p:nvPr>
            <p:ph type="body" sz="quarter" idx="12"/>
          </p:nvPr>
        </p:nvSpPr>
        <p:spPr/>
        <p:txBody>
          <a:bodyPr/>
          <a:lstStyle/>
          <a:p>
            <a:r>
              <a:rPr lang="en-US" dirty="0"/>
              <a:t>A simpler and more flexible GUI</a:t>
            </a:r>
          </a:p>
        </p:txBody>
      </p:sp>
      <p:pic>
        <p:nvPicPr>
          <p:cNvPr id="6" name="Picture 5">
            <a:extLst>
              <a:ext uri="{FF2B5EF4-FFF2-40B4-BE49-F238E27FC236}">
                <a16:creationId xmlns:a16="http://schemas.microsoft.com/office/drawing/2014/main" id="{BD9F8CC5-6F4B-4029-A5CA-19D594DD3CF7}"/>
              </a:ext>
            </a:extLst>
          </p:cNvPr>
          <p:cNvPicPr>
            <a:picLocks noChangeAspect="1"/>
          </p:cNvPicPr>
          <p:nvPr/>
        </p:nvPicPr>
        <p:blipFill>
          <a:blip r:embed="rId3"/>
          <a:stretch>
            <a:fillRect/>
          </a:stretch>
        </p:blipFill>
        <p:spPr>
          <a:xfrm>
            <a:off x="757068" y="1800332"/>
            <a:ext cx="6392572" cy="4773879"/>
          </a:xfrm>
          <a:prstGeom prst="rect">
            <a:avLst/>
          </a:prstGeom>
        </p:spPr>
      </p:pic>
      <p:sp>
        <p:nvSpPr>
          <p:cNvPr id="7" name="Rectangle 6">
            <a:extLst>
              <a:ext uri="{FF2B5EF4-FFF2-40B4-BE49-F238E27FC236}">
                <a16:creationId xmlns:a16="http://schemas.microsoft.com/office/drawing/2014/main" id="{9049C5A5-A10D-4717-A640-8DBDE309EFDC}"/>
              </a:ext>
            </a:extLst>
          </p:cNvPr>
          <p:cNvSpPr/>
          <p:nvPr/>
        </p:nvSpPr>
        <p:spPr>
          <a:xfrm>
            <a:off x="757068" y="2543176"/>
            <a:ext cx="6392572" cy="485775"/>
          </a:xfrm>
          <a:prstGeom prst="rect">
            <a:avLst/>
          </a:prstGeom>
          <a:noFill/>
          <a:ln w="22225"/>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05A4F7-41EC-404E-80F5-866B05924047}"/>
              </a:ext>
            </a:extLst>
          </p:cNvPr>
          <p:cNvSpPr/>
          <p:nvPr/>
        </p:nvSpPr>
        <p:spPr>
          <a:xfrm>
            <a:off x="757068" y="3028951"/>
            <a:ext cx="6392572" cy="1911185"/>
          </a:xfrm>
          <a:prstGeom prst="rect">
            <a:avLst/>
          </a:prstGeom>
          <a:noFill/>
          <a:ln w="22225"/>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CD9F68CD-03D5-458D-99A9-426B9ADFF563}"/>
              </a:ext>
            </a:extLst>
          </p:cNvPr>
          <p:cNvSpPr/>
          <p:nvPr/>
        </p:nvSpPr>
        <p:spPr>
          <a:xfrm>
            <a:off x="757068" y="5296396"/>
            <a:ext cx="6392572" cy="1104405"/>
          </a:xfrm>
          <a:prstGeom prst="rect">
            <a:avLst/>
          </a:prstGeom>
          <a:noFill/>
          <a:ln w="22225"/>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2489F9F-FEA0-4D6F-B2D2-69F264A14975}"/>
              </a:ext>
            </a:extLst>
          </p:cNvPr>
          <p:cNvPicPr>
            <a:picLocks noChangeAspect="1"/>
          </p:cNvPicPr>
          <p:nvPr/>
        </p:nvPicPr>
        <p:blipFill>
          <a:blip r:embed="rId4"/>
          <a:stretch>
            <a:fillRect/>
          </a:stretch>
        </p:blipFill>
        <p:spPr>
          <a:xfrm>
            <a:off x="7459293" y="3120448"/>
            <a:ext cx="1729079" cy="1644321"/>
          </a:xfrm>
          <a:prstGeom prst="rect">
            <a:avLst/>
          </a:prstGeom>
        </p:spPr>
      </p:pic>
      <p:cxnSp>
        <p:nvCxnSpPr>
          <p:cNvPr id="12" name="Straight Arrow Connector 11">
            <a:extLst>
              <a:ext uri="{FF2B5EF4-FFF2-40B4-BE49-F238E27FC236}">
                <a16:creationId xmlns:a16="http://schemas.microsoft.com/office/drawing/2014/main" id="{FDBFCAAC-1B75-4898-82F6-A1F8210322E6}"/>
              </a:ext>
            </a:extLst>
          </p:cNvPr>
          <p:cNvCxnSpPr>
            <a:cxnSpLocks/>
          </p:cNvCxnSpPr>
          <p:nvPr/>
        </p:nvCxnSpPr>
        <p:spPr>
          <a:xfrm flipV="1">
            <a:off x="3694814" y="3942608"/>
            <a:ext cx="3764478" cy="1306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DEFA63D0-F6C5-4EFE-B756-DD3553348D9E}"/>
              </a:ext>
            </a:extLst>
          </p:cNvPr>
          <p:cNvGrpSpPr/>
          <p:nvPr/>
        </p:nvGrpSpPr>
        <p:grpSpPr>
          <a:xfrm>
            <a:off x="9415801" y="3112383"/>
            <a:ext cx="2005478" cy="1791260"/>
            <a:chOff x="9414213" y="3112383"/>
            <a:chExt cx="2005478" cy="1791260"/>
          </a:xfrm>
        </p:grpSpPr>
        <p:grpSp>
          <p:nvGrpSpPr>
            <p:cNvPr id="13" name="Group 12">
              <a:extLst>
                <a:ext uri="{FF2B5EF4-FFF2-40B4-BE49-F238E27FC236}">
                  <a16:creationId xmlns:a16="http://schemas.microsoft.com/office/drawing/2014/main" id="{1F04676F-C680-4BC0-B505-D12B7B4FFB21}"/>
                </a:ext>
              </a:extLst>
            </p:cNvPr>
            <p:cNvGrpSpPr/>
            <p:nvPr/>
          </p:nvGrpSpPr>
          <p:grpSpPr>
            <a:xfrm>
              <a:off x="11054238" y="3291897"/>
              <a:ext cx="202162" cy="192619"/>
              <a:chOff x="3079750" y="2155825"/>
              <a:chExt cx="415925" cy="417512"/>
            </a:xfrm>
            <a:solidFill>
              <a:schemeClr val="bg1">
                <a:lumMod val="95000"/>
              </a:schemeClr>
            </a:solidFill>
          </p:grpSpPr>
          <p:sp>
            <p:nvSpPr>
              <p:cNvPr id="14" name="Oval 10">
                <a:extLst>
                  <a:ext uri="{FF2B5EF4-FFF2-40B4-BE49-F238E27FC236}">
                    <a16:creationId xmlns:a16="http://schemas.microsoft.com/office/drawing/2014/main" id="{41557272-0E16-46E1-B4B4-915FF3A1F4D9}"/>
                  </a:ext>
                </a:extLst>
              </p:cNvPr>
              <p:cNvSpPr>
                <a:spLocks noChangeArrowheads="1"/>
              </p:cNvSpPr>
              <p:nvPr/>
            </p:nvSpPr>
            <p:spPr bwMode="auto">
              <a:xfrm>
                <a:off x="3182938" y="2259013"/>
                <a:ext cx="211138" cy="21113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a:extLst>
                  <a:ext uri="{FF2B5EF4-FFF2-40B4-BE49-F238E27FC236}">
                    <a16:creationId xmlns:a16="http://schemas.microsoft.com/office/drawing/2014/main" id="{24BD95E7-5788-4A20-A75E-47871A24D1C3}"/>
                  </a:ext>
                </a:extLst>
              </p:cNvPr>
              <p:cNvSpPr>
                <a:spLocks/>
              </p:cNvSpPr>
              <p:nvPr/>
            </p:nvSpPr>
            <p:spPr bwMode="auto">
              <a:xfrm>
                <a:off x="3270250" y="2155825"/>
                <a:ext cx="36513" cy="77787"/>
              </a:xfrm>
              <a:custGeom>
                <a:avLst/>
                <a:gdLst>
                  <a:gd name="T0" fmla="*/ 20 w 40"/>
                  <a:gd name="T1" fmla="*/ 86 h 86"/>
                  <a:gd name="T2" fmla="*/ 40 w 40"/>
                  <a:gd name="T3" fmla="*/ 65 h 86"/>
                  <a:gd name="T4" fmla="*/ 40 w 40"/>
                  <a:gd name="T5" fmla="*/ 20 h 86"/>
                  <a:gd name="T6" fmla="*/ 20 w 40"/>
                  <a:gd name="T7" fmla="*/ 0 h 86"/>
                  <a:gd name="T8" fmla="*/ 0 w 40"/>
                  <a:gd name="T9" fmla="*/ 20 h 86"/>
                  <a:gd name="T10" fmla="*/ 0 w 40"/>
                  <a:gd name="T11" fmla="*/ 65 h 86"/>
                  <a:gd name="T12" fmla="*/ 20 w 40"/>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40" h="86">
                    <a:moveTo>
                      <a:pt x="20" y="86"/>
                    </a:moveTo>
                    <a:cubicBezTo>
                      <a:pt x="31" y="86"/>
                      <a:pt x="40" y="76"/>
                      <a:pt x="40" y="65"/>
                    </a:cubicBezTo>
                    <a:cubicBezTo>
                      <a:pt x="40" y="20"/>
                      <a:pt x="40" y="20"/>
                      <a:pt x="40" y="20"/>
                    </a:cubicBezTo>
                    <a:cubicBezTo>
                      <a:pt x="40" y="9"/>
                      <a:pt x="31" y="0"/>
                      <a:pt x="20" y="0"/>
                    </a:cubicBezTo>
                    <a:cubicBezTo>
                      <a:pt x="9" y="0"/>
                      <a:pt x="0" y="9"/>
                      <a:pt x="0" y="20"/>
                    </a:cubicBezTo>
                    <a:cubicBezTo>
                      <a:pt x="0" y="65"/>
                      <a:pt x="0" y="65"/>
                      <a:pt x="0" y="65"/>
                    </a:cubicBezTo>
                    <a:cubicBezTo>
                      <a:pt x="0" y="76"/>
                      <a:pt x="9" y="86"/>
                      <a:pt x="20"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a:extLst>
                  <a:ext uri="{FF2B5EF4-FFF2-40B4-BE49-F238E27FC236}">
                    <a16:creationId xmlns:a16="http://schemas.microsoft.com/office/drawing/2014/main" id="{52E1625C-AD33-4050-BBEB-40A33882F837}"/>
                  </a:ext>
                </a:extLst>
              </p:cNvPr>
              <p:cNvSpPr>
                <a:spLocks/>
              </p:cNvSpPr>
              <p:nvPr/>
            </p:nvSpPr>
            <p:spPr bwMode="auto">
              <a:xfrm>
                <a:off x="3270250" y="2495550"/>
                <a:ext cx="36513" cy="77787"/>
              </a:xfrm>
              <a:custGeom>
                <a:avLst/>
                <a:gdLst>
                  <a:gd name="T0" fmla="*/ 20 w 40"/>
                  <a:gd name="T1" fmla="*/ 0 h 86"/>
                  <a:gd name="T2" fmla="*/ 0 w 40"/>
                  <a:gd name="T3" fmla="*/ 20 h 86"/>
                  <a:gd name="T4" fmla="*/ 0 w 40"/>
                  <a:gd name="T5" fmla="*/ 65 h 86"/>
                  <a:gd name="T6" fmla="*/ 20 w 40"/>
                  <a:gd name="T7" fmla="*/ 86 h 86"/>
                  <a:gd name="T8" fmla="*/ 40 w 40"/>
                  <a:gd name="T9" fmla="*/ 65 h 86"/>
                  <a:gd name="T10" fmla="*/ 40 w 40"/>
                  <a:gd name="T11" fmla="*/ 20 h 86"/>
                  <a:gd name="T12" fmla="*/ 20 w 40"/>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0" h="86">
                    <a:moveTo>
                      <a:pt x="20" y="0"/>
                    </a:moveTo>
                    <a:cubicBezTo>
                      <a:pt x="9" y="0"/>
                      <a:pt x="0" y="9"/>
                      <a:pt x="0" y="20"/>
                    </a:cubicBezTo>
                    <a:cubicBezTo>
                      <a:pt x="0" y="65"/>
                      <a:pt x="0" y="65"/>
                      <a:pt x="0" y="65"/>
                    </a:cubicBezTo>
                    <a:cubicBezTo>
                      <a:pt x="0" y="77"/>
                      <a:pt x="9" y="86"/>
                      <a:pt x="20" y="86"/>
                    </a:cubicBezTo>
                    <a:cubicBezTo>
                      <a:pt x="31" y="86"/>
                      <a:pt x="40" y="77"/>
                      <a:pt x="40" y="65"/>
                    </a:cubicBezTo>
                    <a:cubicBezTo>
                      <a:pt x="40" y="20"/>
                      <a:pt x="40" y="20"/>
                      <a:pt x="40" y="20"/>
                    </a:cubicBezTo>
                    <a:cubicBezTo>
                      <a:pt x="40" y="9"/>
                      <a:pt x="31" y="0"/>
                      <a:pt x="2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F2D23558-64EB-4D8D-9662-1DB1E1B271FA}"/>
                  </a:ext>
                </a:extLst>
              </p:cNvPr>
              <p:cNvSpPr>
                <a:spLocks/>
              </p:cNvSpPr>
              <p:nvPr/>
            </p:nvSpPr>
            <p:spPr bwMode="auto">
              <a:xfrm>
                <a:off x="3341688" y="2179638"/>
                <a:ext cx="61913" cy="74612"/>
              </a:xfrm>
              <a:custGeom>
                <a:avLst/>
                <a:gdLst>
                  <a:gd name="T0" fmla="*/ 13 w 69"/>
                  <a:gd name="T1" fmla="*/ 80 h 83"/>
                  <a:gd name="T2" fmla="*/ 23 w 69"/>
                  <a:gd name="T3" fmla="*/ 83 h 83"/>
                  <a:gd name="T4" fmla="*/ 40 w 69"/>
                  <a:gd name="T5" fmla="*/ 73 h 83"/>
                  <a:gd name="T6" fmla="*/ 63 w 69"/>
                  <a:gd name="T7" fmla="*/ 34 h 83"/>
                  <a:gd name="T8" fmla="*/ 56 w 69"/>
                  <a:gd name="T9" fmla="*/ 6 h 83"/>
                  <a:gd name="T10" fmla="*/ 28 w 69"/>
                  <a:gd name="T11" fmla="*/ 13 h 83"/>
                  <a:gd name="T12" fmla="*/ 5 w 69"/>
                  <a:gd name="T13" fmla="*/ 52 h 83"/>
                  <a:gd name="T14" fmla="*/ 13 w 69"/>
                  <a:gd name="T15" fmla="*/ 8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3">
                    <a:moveTo>
                      <a:pt x="13" y="80"/>
                    </a:moveTo>
                    <a:cubicBezTo>
                      <a:pt x="16" y="82"/>
                      <a:pt x="19" y="83"/>
                      <a:pt x="23" y="83"/>
                    </a:cubicBezTo>
                    <a:cubicBezTo>
                      <a:pt x="30" y="83"/>
                      <a:pt x="37" y="79"/>
                      <a:pt x="40" y="73"/>
                    </a:cubicBezTo>
                    <a:cubicBezTo>
                      <a:pt x="63" y="34"/>
                      <a:pt x="63" y="34"/>
                      <a:pt x="63" y="34"/>
                    </a:cubicBezTo>
                    <a:cubicBezTo>
                      <a:pt x="69" y="24"/>
                      <a:pt x="65" y="12"/>
                      <a:pt x="56" y="6"/>
                    </a:cubicBezTo>
                    <a:cubicBezTo>
                      <a:pt x="46" y="0"/>
                      <a:pt x="33" y="4"/>
                      <a:pt x="28" y="13"/>
                    </a:cubicBezTo>
                    <a:cubicBezTo>
                      <a:pt x="5" y="52"/>
                      <a:pt x="5" y="52"/>
                      <a:pt x="5" y="52"/>
                    </a:cubicBezTo>
                    <a:cubicBezTo>
                      <a:pt x="0" y="62"/>
                      <a:pt x="3" y="75"/>
                      <a:pt x="13"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a:extLst>
                  <a:ext uri="{FF2B5EF4-FFF2-40B4-BE49-F238E27FC236}">
                    <a16:creationId xmlns:a16="http://schemas.microsoft.com/office/drawing/2014/main" id="{96E49E66-2A36-42E7-BAF1-7359EEA4464F}"/>
                  </a:ext>
                </a:extLst>
              </p:cNvPr>
              <p:cNvSpPr>
                <a:spLocks/>
              </p:cNvSpPr>
              <p:nvPr/>
            </p:nvSpPr>
            <p:spPr bwMode="auto">
              <a:xfrm>
                <a:off x="3171825" y="2473325"/>
                <a:ext cx="61913" cy="74612"/>
              </a:xfrm>
              <a:custGeom>
                <a:avLst/>
                <a:gdLst>
                  <a:gd name="T0" fmla="*/ 56 w 69"/>
                  <a:gd name="T1" fmla="*/ 5 h 82"/>
                  <a:gd name="T2" fmla="*/ 28 w 69"/>
                  <a:gd name="T3" fmla="*/ 13 h 82"/>
                  <a:gd name="T4" fmla="*/ 6 w 69"/>
                  <a:gd name="T5" fmla="*/ 52 h 82"/>
                  <a:gd name="T6" fmla="*/ 13 w 69"/>
                  <a:gd name="T7" fmla="*/ 80 h 82"/>
                  <a:gd name="T8" fmla="*/ 23 w 69"/>
                  <a:gd name="T9" fmla="*/ 82 h 82"/>
                  <a:gd name="T10" fmla="*/ 41 w 69"/>
                  <a:gd name="T11" fmla="*/ 72 h 82"/>
                  <a:gd name="T12" fmla="*/ 63 w 69"/>
                  <a:gd name="T13" fmla="*/ 33 h 82"/>
                  <a:gd name="T14" fmla="*/ 56 w 69"/>
                  <a:gd name="T15" fmla="*/ 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2">
                    <a:moveTo>
                      <a:pt x="56" y="5"/>
                    </a:moveTo>
                    <a:cubicBezTo>
                      <a:pt x="46" y="0"/>
                      <a:pt x="34" y="3"/>
                      <a:pt x="28" y="13"/>
                    </a:cubicBezTo>
                    <a:cubicBezTo>
                      <a:pt x="6" y="52"/>
                      <a:pt x="6" y="52"/>
                      <a:pt x="6" y="52"/>
                    </a:cubicBezTo>
                    <a:cubicBezTo>
                      <a:pt x="0" y="62"/>
                      <a:pt x="4" y="74"/>
                      <a:pt x="13" y="80"/>
                    </a:cubicBezTo>
                    <a:cubicBezTo>
                      <a:pt x="16" y="81"/>
                      <a:pt x="20" y="82"/>
                      <a:pt x="23" y="82"/>
                    </a:cubicBezTo>
                    <a:cubicBezTo>
                      <a:pt x="30" y="82"/>
                      <a:pt x="37" y="79"/>
                      <a:pt x="41" y="72"/>
                    </a:cubicBezTo>
                    <a:cubicBezTo>
                      <a:pt x="63" y="33"/>
                      <a:pt x="63" y="33"/>
                      <a:pt x="63" y="33"/>
                    </a:cubicBezTo>
                    <a:cubicBezTo>
                      <a:pt x="69" y="23"/>
                      <a:pt x="66" y="11"/>
                      <a:pt x="56"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a:extLst>
                  <a:ext uri="{FF2B5EF4-FFF2-40B4-BE49-F238E27FC236}">
                    <a16:creationId xmlns:a16="http://schemas.microsoft.com/office/drawing/2014/main" id="{4F797086-E481-4B50-B68F-10C49E5B1B30}"/>
                  </a:ext>
                </a:extLst>
              </p:cNvPr>
              <p:cNvSpPr>
                <a:spLocks/>
              </p:cNvSpPr>
              <p:nvPr/>
            </p:nvSpPr>
            <p:spPr bwMode="auto">
              <a:xfrm>
                <a:off x="3395663" y="2249488"/>
                <a:ext cx="77788" cy="58737"/>
              </a:xfrm>
              <a:custGeom>
                <a:avLst/>
                <a:gdLst>
                  <a:gd name="T0" fmla="*/ 6 w 86"/>
                  <a:gd name="T1" fmla="*/ 55 h 66"/>
                  <a:gd name="T2" fmla="*/ 24 w 86"/>
                  <a:gd name="T3" fmla="*/ 66 h 66"/>
                  <a:gd name="T4" fmla="*/ 34 w 86"/>
                  <a:gd name="T5" fmla="*/ 63 h 66"/>
                  <a:gd name="T6" fmla="*/ 73 w 86"/>
                  <a:gd name="T7" fmla="*/ 40 h 66"/>
                  <a:gd name="T8" fmla="*/ 80 w 86"/>
                  <a:gd name="T9" fmla="*/ 13 h 66"/>
                  <a:gd name="T10" fmla="*/ 53 w 86"/>
                  <a:gd name="T11" fmla="*/ 5 h 66"/>
                  <a:gd name="T12" fmla="*/ 13 w 86"/>
                  <a:gd name="T13" fmla="*/ 28 h 66"/>
                  <a:gd name="T14" fmla="*/ 6 w 86"/>
                  <a:gd name="T15" fmla="*/ 5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66">
                    <a:moveTo>
                      <a:pt x="6" y="55"/>
                    </a:moveTo>
                    <a:cubicBezTo>
                      <a:pt x="10" y="62"/>
                      <a:pt x="17" y="66"/>
                      <a:pt x="24" y="66"/>
                    </a:cubicBezTo>
                    <a:cubicBezTo>
                      <a:pt x="27" y="66"/>
                      <a:pt x="31" y="65"/>
                      <a:pt x="34" y="63"/>
                    </a:cubicBezTo>
                    <a:cubicBezTo>
                      <a:pt x="73" y="40"/>
                      <a:pt x="73" y="40"/>
                      <a:pt x="73" y="40"/>
                    </a:cubicBezTo>
                    <a:cubicBezTo>
                      <a:pt x="82" y="35"/>
                      <a:pt x="86" y="22"/>
                      <a:pt x="80" y="13"/>
                    </a:cubicBezTo>
                    <a:cubicBezTo>
                      <a:pt x="75" y="3"/>
                      <a:pt x="62" y="0"/>
                      <a:pt x="53" y="5"/>
                    </a:cubicBezTo>
                    <a:cubicBezTo>
                      <a:pt x="13" y="28"/>
                      <a:pt x="13" y="28"/>
                      <a:pt x="13" y="28"/>
                    </a:cubicBezTo>
                    <a:cubicBezTo>
                      <a:pt x="4" y="33"/>
                      <a:pt x="0" y="46"/>
                      <a:pt x="6"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a:extLst>
                  <a:ext uri="{FF2B5EF4-FFF2-40B4-BE49-F238E27FC236}">
                    <a16:creationId xmlns:a16="http://schemas.microsoft.com/office/drawing/2014/main" id="{42E2F931-320B-4789-A021-4248E04CAEB4}"/>
                  </a:ext>
                </a:extLst>
              </p:cNvPr>
              <p:cNvSpPr>
                <a:spLocks/>
              </p:cNvSpPr>
              <p:nvPr/>
            </p:nvSpPr>
            <p:spPr bwMode="auto">
              <a:xfrm>
                <a:off x="3103563" y="2417763"/>
                <a:ext cx="76200" cy="60325"/>
              </a:xfrm>
              <a:custGeom>
                <a:avLst/>
                <a:gdLst>
                  <a:gd name="T0" fmla="*/ 80 w 85"/>
                  <a:gd name="T1" fmla="*/ 13 h 66"/>
                  <a:gd name="T2" fmla="*/ 52 w 85"/>
                  <a:gd name="T3" fmla="*/ 6 h 66"/>
                  <a:gd name="T4" fmla="*/ 13 w 85"/>
                  <a:gd name="T5" fmla="*/ 28 h 66"/>
                  <a:gd name="T6" fmla="*/ 6 w 85"/>
                  <a:gd name="T7" fmla="*/ 56 h 66"/>
                  <a:gd name="T8" fmla="*/ 23 w 85"/>
                  <a:gd name="T9" fmla="*/ 66 h 66"/>
                  <a:gd name="T10" fmla="*/ 33 w 85"/>
                  <a:gd name="T11" fmla="*/ 63 h 66"/>
                  <a:gd name="T12" fmla="*/ 72 w 85"/>
                  <a:gd name="T13" fmla="*/ 41 h 66"/>
                  <a:gd name="T14" fmla="*/ 80 w 85"/>
                  <a:gd name="T15" fmla="*/ 1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66">
                    <a:moveTo>
                      <a:pt x="80" y="13"/>
                    </a:moveTo>
                    <a:cubicBezTo>
                      <a:pt x="74" y="3"/>
                      <a:pt x="62" y="0"/>
                      <a:pt x="52" y="6"/>
                    </a:cubicBezTo>
                    <a:cubicBezTo>
                      <a:pt x="13" y="28"/>
                      <a:pt x="13" y="28"/>
                      <a:pt x="13" y="28"/>
                    </a:cubicBezTo>
                    <a:cubicBezTo>
                      <a:pt x="3" y="34"/>
                      <a:pt x="0" y="46"/>
                      <a:pt x="6" y="56"/>
                    </a:cubicBezTo>
                    <a:cubicBezTo>
                      <a:pt x="9" y="62"/>
                      <a:pt x="16" y="66"/>
                      <a:pt x="23" y="66"/>
                    </a:cubicBezTo>
                    <a:cubicBezTo>
                      <a:pt x="27" y="66"/>
                      <a:pt x="30" y="65"/>
                      <a:pt x="33" y="63"/>
                    </a:cubicBezTo>
                    <a:cubicBezTo>
                      <a:pt x="72" y="41"/>
                      <a:pt x="72" y="41"/>
                      <a:pt x="72" y="41"/>
                    </a:cubicBezTo>
                    <a:cubicBezTo>
                      <a:pt x="82" y="35"/>
                      <a:pt x="85" y="23"/>
                      <a:pt x="8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a:extLst>
                  <a:ext uri="{FF2B5EF4-FFF2-40B4-BE49-F238E27FC236}">
                    <a16:creationId xmlns:a16="http://schemas.microsoft.com/office/drawing/2014/main" id="{E9582B87-1348-430B-8060-0E2B86045611}"/>
                  </a:ext>
                </a:extLst>
              </p:cNvPr>
              <p:cNvSpPr>
                <a:spLocks/>
              </p:cNvSpPr>
              <p:nvPr/>
            </p:nvSpPr>
            <p:spPr bwMode="auto">
              <a:xfrm>
                <a:off x="3419475" y="2346325"/>
                <a:ext cx="76200" cy="36512"/>
              </a:xfrm>
              <a:custGeom>
                <a:avLst/>
                <a:gdLst>
                  <a:gd name="T0" fmla="*/ 65 w 85"/>
                  <a:gd name="T1" fmla="*/ 0 h 41"/>
                  <a:gd name="T2" fmla="*/ 20 w 85"/>
                  <a:gd name="T3" fmla="*/ 0 h 41"/>
                  <a:gd name="T4" fmla="*/ 20 w 85"/>
                  <a:gd name="T5" fmla="*/ 0 h 41"/>
                  <a:gd name="T6" fmla="*/ 0 w 85"/>
                  <a:gd name="T7" fmla="*/ 20 h 41"/>
                  <a:gd name="T8" fmla="*/ 20 w 85"/>
                  <a:gd name="T9" fmla="*/ 41 h 41"/>
                  <a:gd name="T10" fmla="*/ 65 w 85"/>
                  <a:gd name="T11" fmla="*/ 41 h 41"/>
                  <a:gd name="T12" fmla="*/ 65 w 85"/>
                  <a:gd name="T13" fmla="*/ 41 h 41"/>
                  <a:gd name="T14" fmla="*/ 85 w 85"/>
                  <a:gd name="T15" fmla="*/ 20 h 41"/>
                  <a:gd name="T16" fmla="*/ 65 w 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1">
                    <a:moveTo>
                      <a:pt x="65" y="0"/>
                    </a:moveTo>
                    <a:cubicBezTo>
                      <a:pt x="20" y="0"/>
                      <a:pt x="20" y="0"/>
                      <a:pt x="20" y="0"/>
                    </a:cubicBezTo>
                    <a:cubicBezTo>
                      <a:pt x="20" y="0"/>
                      <a:pt x="20" y="0"/>
                      <a:pt x="20" y="0"/>
                    </a:cubicBezTo>
                    <a:cubicBezTo>
                      <a:pt x="9" y="0"/>
                      <a:pt x="0" y="9"/>
                      <a:pt x="0" y="20"/>
                    </a:cubicBezTo>
                    <a:cubicBezTo>
                      <a:pt x="0" y="32"/>
                      <a:pt x="9" y="41"/>
                      <a:pt x="20" y="41"/>
                    </a:cubicBezTo>
                    <a:cubicBezTo>
                      <a:pt x="65" y="41"/>
                      <a:pt x="65" y="41"/>
                      <a:pt x="65" y="41"/>
                    </a:cubicBezTo>
                    <a:cubicBezTo>
                      <a:pt x="65" y="41"/>
                      <a:pt x="65" y="41"/>
                      <a:pt x="65" y="41"/>
                    </a:cubicBezTo>
                    <a:cubicBezTo>
                      <a:pt x="76" y="41"/>
                      <a:pt x="85" y="32"/>
                      <a:pt x="85" y="20"/>
                    </a:cubicBezTo>
                    <a:cubicBezTo>
                      <a:pt x="85" y="9"/>
                      <a:pt x="76" y="0"/>
                      <a:pt x="6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a:extLst>
                  <a:ext uri="{FF2B5EF4-FFF2-40B4-BE49-F238E27FC236}">
                    <a16:creationId xmlns:a16="http://schemas.microsoft.com/office/drawing/2014/main" id="{7F9D08DF-5412-4B8B-936A-377597E14F2B}"/>
                  </a:ext>
                </a:extLst>
              </p:cNvPr>
              <p:cNvSpPr>
                <a:spLocks/>
              </p:cNvSpPr>
              <p:nvPr/>
            </p:nvSpPr>
            <p:spPr bwMode="auto">
              <a:xfrm>
                <a:off x="3079750" y="2346325"/>
                <a:ext cx="77788" cy="36512"/>
              </a:xfrm>
              <a:custGeom>
                <a:avLst/>
                <a:gdLst>
                  <a:gd name="T0" fmla="*/ 85 w 85"/>
                  <a:gd name="T1" fmla="*/ 20 h 41"/>
                  <a:gd name="T2" fmla="*/ 65 w 85"/>
                  <a:gd name="T3" fmla="*/ 0 h 41"/>
                  <a:gd name="T4" fmla="*/ 20 w 85"/>
                  <a:gd name="T5" fmla="*/ 0 h 41"/>
                  <a:gd name="T6" fmla="*/ 0 w 85"/>
                  <a:gd name="T7" fmla="*/ 20 h 41"/>
                  <a:gd name="T8" fmla="*/ 20 w 85"/>
                  <a:gd name="T9" fmla="*/ 41 h 41"/>
                  <a:gd name="T10" fmla="*/ 65 w 85"/>
                  <a:gd name="T11" fmla="*/ 41 h 41"/>
                  <a:gd name="T12" fmla="*/ 85 w 85"/>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85" h="41">
                    <a:moveTo>
                      <a:pt x="85" y="20"/>
                    </a:moveTo>
                    <a:cubicBezTo>
                      <a:pt x="85" y="9"/>
                      <a:pt x="76" y="0"/>
                      <a:pt x="65" y="0"/>
                    </a:cubicBezTo>
                    <a:cubicBezTo>
                      <a:pt x="20" y="0"/>
                      <a:pt x="20" y="0"/>
                      <a:pt x="20" y="0"/>
                    </a:cubicBezTo>
                    <a:cubicBezTo>
                      <a:pt x="9" y="0"/>
                      <a:pt x="0" y="9"/>
                      <a:pt x="0" y="20"/>
                    </a:cubicBezTo>
                    <a:cubicBezTo>
                      <a:pt x="0" y="32"/>
                      <a:pt x="9" y="41"/>
                      <a:pt x="20" y="41"/>
                    </a:cubicBezTo>
                    <a:cubicBezTo>
                      <a:pt x="65" y="41"/>
                      <a:pt x="65" y="41"/>
                      <a:pt x="65" y="41"/>
                    </a:cubicBezTo>
                    <a:cubicBezTo>
                      <a:pt x="76" y="41"/>
                      <a:pt x="85" y="32"/>
                      <a:pt x="85"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9">
                <a:extLst>
                  <a:ext uri="{FF2B5EF4-FFF2-40B4-BE49-F238E27FC236}">
                    <a16:creationId xmlns:a16="http://schemas.microsoft.com/office/drawing/2014/main" id="{D29F090A-FB40-40B1-81ED-C9A2291579BC}"/>
                  </a:ext>
                </a:extLst>
              </p:cNvPr>
              <p:cNvSpPr>
                <a:spLocks/>
              </p:cNvSpPr>
              <p:nvPr/>
            </p:nvSpPr>
            <p:spPr bwMode="auto">
              <a:xfrm>
                <a:off x="3395663" y="2417763"/>
                <a:ext cx="77788" cy="60325"/>
              </a:xfrm>
              <a:custGeom>
                <a:avLst/>
                <a:gdLst>
                  <a:gd name="T0" fmla="*/ 73 w 86"/>
                  <a:gd name="T1" fmla="*/ 28 h 66"/>
                  <a:gd name="T2" fmla="*/ 34 w 86"/>
                  <a:gd name="T3" fmla="*/ 6 h 66"/>
                  <a:gd name="T4" fmla="*/ 6 w 86"/>
                  <a:gd name="T5" fmla="*/ 13 h 66"/>
                  <a:gd name="T6" fmla="*/ 13 w 86"/>
                  <a:gd name="T7" fmla="*/ 41 h 66"/>
                  <a:gd name="T8" fmla="*/ 52 w 86"/>
                  <a:gd name="T9" fmla="*/ 63 h 66"/>
                  <a:gd name="T10" fmla="*/ 63 w 86"/>
                  <a:gd name="T11" fmla="*/ 66 h 66"/>
                  <a:gd name="T12" fmla="*/ 80 w 86"/>
                  <a:gd name="T13" fmla="*/ 56 h 66"/>
                  <a:gd name="T14" fmla="*/ 73 w 86"/>
                  <a:gd name="T15" fmla="*/ 2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66">
                    <a:moveTo>
                      <a:pt x="73" y="28"/>
                    </a:moveTo>
                    <a:cubicBezTo>
                      <a:pt x="34" y="6"/>
                      <a:pt x="34" y="6"/>
                      <a:pt x="34" y="6"/>
                    </a:cubicBezTo>
                    <a:cubicBezTo>
                      <a:pt x="24" y="0"/>
                      <a:pt x="12" y="3"/>
                      <a:pt x="6" y="13"/>
                    </a:cubicBezTo>
                    <a:cubicBezTo>
                      <a:pt x="0" y="23"/>
                      <a:pt x="4" y="35"/>
                      <a:pt x="13" y="41"/>
                    </a:cubicBezTo>
                    <a:cubicBezTo>
                      <a:pt x="52" y="63"/>
                      <a:pt x="52" y="63"/>
                      <a:pt x="52" y="63"/>
                    </a:cubicBezTo>
                    <a:cubicBezTo>
                      <a:pt x="56" y="65"/>
                      <a:pt x="59" y="66"/>
                      <a:pt x="63" y="66"/>
                    </a:cubicBezTo>
                    <a:cubicBezTo>
                      <a:pt x="70" y="66"/>
                      <a:pt x="76" y="62"/>
                      <a:pt x="80" y="56"/>
                    </a:cubicBezTo>
                    <a:cubicBezTo>
                      <a:pt x="86" y="46"/>
                      <a:pt x="82" y="34"/>
                      <a:pt x="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0">
                <a:extLst>
                  <a:ext uri="{FF2B5EF4-FFF2-40B4-BE49-F238E27FC236}">
                    <a16:creationId xmlns:a16="http://schemas.microsoft.com/office/drawing/2014/main" id="{04124470-F04F-48A9-81C8-1C7F94A656B5}"/>
                  </a:ext>
                </a:extLst>
              </p:cNvPr>
              <p:cNvSpPr>
                <a:spLocks/>
              </p:cNvSpPr>
              <p:nvPr/>
            </p:nvSpPr>
            <p:spPr bwMode="auto">
              <a:xfrm>
                <a:off x="3103563" y="2249488"/>
                <a:ext cx="76200" cy="58737"/>
              </a:xfrm>
              <a:custGeom>
                <a:avLst/>
                <a:gdLst>
                  <a:gd name="T0" fmla="*/ 13 w 85"/>
                  <a:gd name="T1" fmla="*/ 40 h 66"/>
                  <a:gd name="T2" fmla="*/ 52 w 85"/>
                  <a:gd name="T3" fmla="*/ 63 h 66"/>
                  <a:gd name="T4" fmla="*/ 62 w 85"/>
                  <a:gd name="T5" fmla="*/ 66 h 66"/>
                  <a:gd name="T6" fmla="*/ 80 w 85"/>
                  <a:gd name="T7" fmla="*/ 55 h 66"/>
                  <a:gd name="T8" fmla="*/ 72 w 85"/>
                  <a:gd name="T9" fmla="*/ 28 h 66"/>
                  <a:gd name="T10" fmla="*/ 33 w 85"/>
                  <a:gd name="T11" fmla="*/ 5 h 66"/>
                  <a:gd name="T12" fmla="*/ 5 w 85"/>
                  <a:gd name="T13" fmla="*/ 13 h 66"/>
                  <a:gd name="T14" fmla="*/ 13 w 85"/>
                  <a:gd name="T15" fmla="*/ 4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66">
                    <a:moveTo>
                      <a:pt x="13" y="40"/>
                    </a:moveTo>
                    <a:cubicBezTo>
                      <a:pt x="52" y="63"/>
                      <a:pt x="52" y="63"/>
                      <a:pt x="52" y="63"/>
                    </a:cubicBezTo>
                    <a:cubicBezTo>
                      <a:pt x="55" y="65"/>
                      <a:pt x="59" y="66"/>
                      <a:pt x="62" y="66"/>
                    </a:cubicBezTo>
                    <a:cubicBezTo>
                      <a:pt x="69" y="66"/>
                      <a:pt x="76" y="62"/>
                      <a:pt x="80" y="55"/>
                    </a:cubicBezTo>
                    <a:cubicBezTo>
                      <a:pt x="85" y="46"/>
                      <a:pt x="82" y="33"/>
                      <a:pt x="72" y="28"/>
                    </a:cubicBezTo>
                    <a:cubicBezTo>
                      <a:pt x="33" y="5"/>
                      <a:pt x="33" y="5"/>
                      <a:pt x="33" y="5"/>
                    </a:cubicBezTo>
                    <a:cubicBezTo>
                      <a:pt x="23" y="0"/>
                      <a:pt x="11" y="3"/>
                      <a:pt x="5" y="13"/>
                    </a:cubicBezTo>
                    <a:cubicBezTo>
                      <a:pt x="0" y="22"/>
                      <a:pt x="3" y="35"/>
                      <a:pt x="13"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1">
                <a:extLst>
                  <a:ext uri="{FF2B5EF4-FFF2-40B4-BE49-F238E27FC236}">
                    <a16:creationId xmlns:a16="http://schemas.microsoft.com/office/drawing/2014/main" id="{37131572-4CF8-4E22-860E-A16920C143DE}"/>
                  </a:ext>
                </a:extLst>
              </p:cNvPr>
              <p:cNvSpPr>
                <a:spLocks/>
              </p:cNvSpPr>
              <p:nvPr/>
            </p:nvSpPr>
            <p:spPr bwMode="auto">
              <a:xfrm>
                <a:off x="3341688" y="2473325"/>
                <a:ext cx="61913" cy="74612"/>
              </a:xfrm>
              <a:custGeom>
                <a:avLst/>
                <a:gdLst>
                  <a:gd name="T0" fmla="*/ 40 w 68"/>
                  <a:gd name="T1" fmla="*/ 13 h 82"/>
                  <a:gd name="T2" fmla="*/ 13 w 68"/>
                  <a:gd name="T3" fmla="*/ 6 h 82"/>
                  <a:gd name="T4" fmla="*/ 5 w 68"/>
                  <a:gd name="T5" fmla="*/ 33 h 82"/>
                  <a:gd name="T6" fmla="*/ 28 w 68"/>
                  <a:gd name="T7" fmla="*/ 72 h 82"/>
                  <a:gd name="T8" fmla="*/ 45 w 68"/>
                  <a:gd name="T9" fmla="*/ 82 h 82"/>
                  <a:gd name="T10" fmla="*/ 55 w 68"/>
                  <a:gd name="T11" fmla="*/ 80 h 82"/>
                  <a:gd name="T12" fmla="*/ 63 w 68"/>
                  <a:gd name="T13" fmla="*/ 52 h 82"/>
                  <a:gd name="T14" fmla="*/ 40 w 68"/>
                  <a:gd name="T15" fmla="*/ 13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2">
                    <a:moveTo>
                      <a:pt x="40" y="13"/>
                    </a:moveTo>
                    <a:cubicBezTo>
                      <a:pt x="35" y="3"/>
                      <a:pt x="22" y="0"/>
                      <a:pt x="13" y="6"/>
                    </a:cubicBezTo>
                    <a:cubicBezTo>
                      <a:pt x="3" y="11"/>
                      <a:pt x="0" y="23"/>
                      <a:pt x="5" y="33"/>
                    </a:cubicBezTo>
                    <a:cubicBezTo>
                      <a:pt x="28" y="72"/>
                      <a:pt x="28" y="72"/>
                      <a:pt x="28" y="72"/>
                    </a:cubicBezTo>
                    <a:cubicBezTo>
                      <a:pt x="32" y="79"/>
                      <a:pt x="38" y="82"/>
                      <a:pt x="45" y="82"/>
                    </a:cubicBezTo>
                    <a:cubicBezTo>
                      <a:pt x="49" y="82"/>
                      <a:pt x="52" y="81"/>
                      <a:pt x="55" y="80"/>
                    </a:cubicBezTo>
                    <a:cubicBezTo>
                      <a:pt x="65" y="74"/>
                      <a:pt x="68" y="62"/>
                      <a:pt x="63" y="52"/>
                    </a:cubicBezTo>
                    <a:lnTo>
                      <a:pt x="4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2">
                <a:extLst>
                  <a:ext uri="{FF2B5EF4-FFF2-40B4-BE49-F238E27FC236}">
                    <a16:creationId xmlns:a16="http://schemas.microsoft.com/office/drawing/2014/main" id="{BB337203-FBF8-4C4C-9616-A7B53D4E2012}"/>
                  </a:ext>
                </a:extLst>
              </p:cNvPr>
              <p:cNvSpPr>
                <a:spLocks/>
              </p:cNvSpPr>
              <p:nvPr/>
            </p:nvSpPr>
            <p:spPr bwMode="auto">
              <a:xfrm>
                <a:off x="3171825" y="2179638"/>
                <a:ext cx="61913" cy="74612"/>
              </a:xfrm>
              <a:custGeom>
                <a:avLst/>
                <a:gdLst>
                  <a:gd name="T0" fmla="*/ 28 w 69"/>
                  <a:gd name="T1" fmla="*/ 73 h 83"/>
                  <a:gd name="T2" fmla="*/ 46 w 69"/>
                  <a:gd name="T3" fmla="*/ 83 h 83"/>
                  <a:gd name="T4" fmla="*/ 56 w 69"/>
                  <a:gd name="T5" fmla="*/ 80 h 83"/>
                  <a:gd name="T6" fmla="*/ 63 w 69"/>
                  <a:gd name="T7" fmla="*/ 52 h 83"/>
                  <a:gd name="T8" fmla="*/ 41 w 69"/>
                  <a:gd name="T9" fmla="*/ 13 h 83"/>
                  <a:gd name="T10" fmla="*/ 13 w 69"/>
                  <a:gd name="T11" fmla="*/ 6 h 83"/>
                  <a:gd name="T12" fmla="*/ 6 w 69"/>
                  <a:gd name="T13" fmla="*/ 34 h 83"/>
                  <a:gd name="T14" fmla="*/ 28 w 69"/>
                  <a:gd name="T15" fmla="*/ 7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3">
                    <a:moveTo>
                      <a:pt x="28" y="73"/>
                    </a:moveTo>
                    <a:cubicBezTo>
                      <a:pt x="32" y="79"/>
                      <a:pt x="39" y="83"/>
                      <a:pt x="46" y="83"/>
                    </a:cubicBezTo>
                    <a:cubicBezTo>
                      <a:pt x="49" y="83"/>
                      <a:pt x="53" y="82"/>
                      <a:pt x="56" y="80"/>
                    </a:cubicBezTo>
                    <a:cubicBezTo>
                      <a:pt x="66" y="75"/>
                      <a:pt x="69" y="62"/>
                      <a:pt x="63" y="52"/>
                    </a:cubicBezTo>
                    <a:cubicBezTo>
                      <a:pt x="41" y="13"/>
                      <a:pt x="41" y="13"/>
                      <a:pt x="41" y="13"/>
                    </a:cubicBezTo>
                    <a:cubicBezTo>
                      <a:pt x="35" y="4"/>
                      <a:pt x="23" y="0"/>
                      <a:pt x="13" y="6"/>
                    </a:cubicBezTo>
                    <a:cubicBezTo>
                      <a:pt x="3" y="12"/>
                      <a:pt x="0" y="24"/>
                      <a:pt x="6" y="34"/>
                    </a:cubicBezTo>
                    <a:lnTo>
                      <a:pt x="28"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236930F3-47F4-4521-8C72-3D617988E3E3}"/>
                </a:ext>
              </a:extLst>
            </p:cNvPr>
            <p:cNvSpPr txBox="1"/>
            <p:nvPr/>
          </p:nvSpPr>
          <p:spPr>
            <a:xfrm>
              <a:off x="9414213" y="3112383"/>
              <a:ext cx="2005478" cy="1791260"/>
            </a:xfrm>
            <a:prstGeom prst="rect">
              <a:avLst/>
            </a:prstGeom>
            <a:noFill/>
          </p:spPr>
          <p:txBody>
            <a:bodyPr wrap="square" lIns="155448" tIns="155448" rIns="155448" bIns="155448" rtlCol="0">
              <a:spAutoFit/>
            </a:bodyPr>
            <a:lstStyle/>
            <a:p>
              <a:r>
                <a:rPr lang="en-US" sz="2400" dirty="0">
                  <a:solidFill>
                    <a:schemeClr val="bg1">
                      <a:lumMod val="85000"/>
                    </a:schemeClr>
                  </a:solidFill>
                  <a:latin typeface="Arial" panose="020B0604020202020204" pitchFamily="34" charset="0"/>
                  <a:cs typeface="Arial" panose="020B0604020202020204" pitchFamily="34" charset="0"/>
                </a:rPr>
                <a:t>New Mitigation techniques and actions</a:t>
              </a:r>
            </a:p>
          </p:txBody>
        </p:sp>
      </p:grpSp>
      <p:cxnSp>
        <p:nvCxnSpPr>
          <p:cNvPr id="28" name="Straight Arrow Connector 27">
            <a:extLst>
              <a:ext uri="{FF2B5EF4-FFF2-40B4-BE49-F238E27FC236}">
                <a16:creationId xmlns:a16="http://schemas.microsoft.com/office/drawing/2014/main" id="{90788401-A772-4618-8498-69899885974C}"/>
              </a:ext>
            </a:extLst>
          </p:cNvPr>
          <p:cNvCxnSpPr>
            <a:cxnSpLocks/>
          </p:cNvCxnSpPr>
          <p:nvPr/>
        </p:nvCxnSpPr>
        <p:spPr>
          <a:xfrm flipV="1">
            <a:off x="3694814" y="4164326"/>
            <a:ext cx="3764478" cy="661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C2CC9C-0DDE-4F22-8240-DE083DEC502D}"/>
              </a:ext>
            </a:extLst>
          </p:cNvPr>
          <p:cNvCxnSpPr>
            <a:cxnSpLocks/>
          </p:cNvCxnSpPr>
          <p:nvPr/>
        </p:nvCxnSpPr>
        <p:spPr>
          <a:xfrm>
            <a:off x="6053303" y="5848597"/>
            <a:ext cx="2811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687FAA0-8899-440E-8AB2-D5D02E07B648}"/>
              </a:ext>
            </a:extLst>
          </p:cNvPr>
          <p:cNvCxnSpPr>
            <a:cxnSpLocks/>
          </p:cNvCxnSpPr>
          <p:nvPr/>
        </p:nvCxnSpPr>
        <p:spPr>
          <a:xfrm>
            <a:off x="6053303" y="6103737"/>
            <a:ext cx="28119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7F670558-7BFD-42DD-9F32-A726C9453708}"/>
              </a:ext>
            </a:extLst>
          </p:cNvPr>
          <p:cNvGrpSpPr/>
          <p:nvPr/>
        </p:nvGrpSpPr>
        <p:grpSpPr>
          <a:xfrm>
            <a:off x="9415802" y="5112818"/>
            <a:ext cx="2769629" cy="1421928"/>
            <a:chOff x="9414213" y="5112818"/>
            <a:chExt cx="2769629" cy="1421928"/>
          </a:xfrm>
        </p:grpSpPr>
        <p:sp>
          <p:nvSpPr>
            <p:cNvPr id="39" name="TextBox 38">
              <a:extLst>
                <a:ext uri="{FF2B5EF4-FFF2-40B4-BE49-F238E27FC236}">
                  <a16:creationId xmlns:a16="http://schemas.microsoft.com/office/drawing/2014/main" id="{AB6FFE49-823E-4811-9E3A-A67909F06DC9}"/>
                </a:ext>
              </a:extLst>
            </p:cNvPr>
            <p:cNvSpPr txBox="1"/>
            <p:nvPr/>
          </p:nvSpPr>
          <p:spPr>
            <a:xfrm>
              <a:off x="9414213" y="5112818"/>
              <a:ext cx="2769629" cy="1421928"/>
            </a:xfrm>
            <a:prstGeom prst="rect">
              <a:avLst/>
            </a:prstGeom>
            <a:noFill/>
          </p:spPr>
          <p:txBody>
            <a:bodyPr wrap="square" lIns="155448" tIns="155448" rIns="155448" bIns="155448" rtlCol="0">
              <a:spAutoFit/>
            </a:bodyPr>
            <a:lstStyle/>
            <a:p>
              <a:r>
                <a:rPr lang="en-US" sz="2400" dirty="0">
                  <a:solidFill>
                    <a:schemeClr val="bg1">
                      <a:lumMod val="85000"/>
                    </a:schemeClr>
                  </a:solidFill>
                  <a:latin typeface="Arial" panose="020B0604020202020204" pitchFamily="34" charset="0"/>
                  <a:cs typeface="Arial" panose="020B0604020202020204" pitchFamily="34" charset="0"/>
                </a:rPr>
                <a:t>Distributed Attack and Credential Stuffing detection</a:t>
              </a:r>
            </a:p>
          </p:txBody>
        </p:sp>
        <p:grpSp>
          <p:nvGrpSpPr>
            <p:cNvPr id="54" name="Group 53">
              <a:extLst>
                <a:ext uri="{FF2B5EF4-FFF2-40B4-BE49-F238E27FC236}">
                  <a16:creationId xmlns:a16="http://schemas.microsoft.com/office/drawing/2014/main" id="{67E40D1A-D588-4323-B6FF-801D3B0799A0}"/>
                </a:ext>
              </a:extLst>
            </p:cNvPr>
            <p:cNvGrpSpPr/>
            <p:nvPr/>
          </p:nvGrpSpPr>
          <p:grpSpPr>
            <a:xfrm>
              <a:off x="11884105" y="5112818"/>
              <a:ext cx="202162" cy="192619"/>
              <a:chOff x="3079750" y="2155825"/>
              <a:chExt cx="415925" cy="417512"/>
            </a:xfrm>
            <a:solidFill>
              <a:schemeClr val="bg1">
                <a:lumMod val="95000"/>
              </a:schemeClr>
            </a:solidFill>
          </p:grpSpPr>
          <p:sp>
            <p:nvSpPr>
              <p:cNvPr id="55" name="Oval 10">
                <a:extLst>
                  <a:ext uri="{FF2B5EF4-FFF2-40B4-BE49-F238E27FC236}">
                    <a16:creationId xmlns:a16="http://schemas.microsoft.com/office/drawing/2014/main" id="{60ADB8EB-4D74-4F18-852A-6A123AB7E663}"/>
                  </a:ext>
                </a:extLst>
              </p:cNvPr>
              <p:cNvSpPr>
                <a:spLocks noChangeArrowheads="1"/>
              </p:cNvSpPr>
              <p:nvPr/>
            </p:nvSpPr>
            <p:spPr bwMode="auto">
              <a:xfrm>
                <a:off x="3182938" y="2259013"/>
                <a:ext cx="211138" cy="21113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
                <a:extLst>
                  <a:ext uri="{FF2B5EF4-FFF2-40B4-BE49-F238E27FC236}">
                    <a16:creationId xmlns:a16="http://schemas.microsoft.com/office/drawing/2014/main" id="{CE42509E-CA2C-4DFB-9B04-EC34F77AE6ED}"/>
                  </a:ext>
                </a:extLst>
              </p:cNvPr>
              <p:cNvSpPr>
                <a:spLocks/>
              </p:cNvSpPr>
              <p:nvPr/>
            </p:nvSpPr>
            <p:spPr bwMode="auto">
              <a:xfrm>
                <a:off x="3270250" y="2155825"/>
                <a:ext cx="36513" cy="77787"/>
              </a:xfrm>
              <a:custGeom>
                <a:avLst/>
                <a:gdLst>
                  <a:gd name="T0" fmla="*/ 20 w 40"/>
                  <a:gd name="T1" fmla="*/ 86 h 86"/>
                  <a:gd name="T2" fmla="*/ 40 w 40"/>
                  <a:gd name="T3" fmla="*/ 65 h 86"/>
                  <a:gd name="T4" fmla="*/ 40 w 40"/>
                  <a:gd name="T5" fmla="*/ 20 h 86"/>
                  <a:gd name="T6" fmla="*/ 20 w 40"/>
                  <a:gd name="T7" fmla="*/ 0 h 86"/>
                  <a:gd name="T8" fmla="*/ 0 w 40"/>
                  <a:gd name="T9" fmla="*/ 20 h 86"/>
                  <a:gd name="T10" fmla="*/ 0 w 40"/>
                  <a:gd name="T11" fmla="*/ 65 h 86"/>
                  <a:gd name="T12" fmla="*/ 20 w 40"/>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40" h="86">
                    <a:moveTo>
                      <a:pt x="20" y="86"/>
                    </a:moveTo>
                    <a:cubicBezTo>
                      <a:pt x="31" y="86"/>
                      <a:pt x="40" y="76"/>
                      <a:pt x="40" y="65"/>
                    </a:cubicBezTo>
                    <a:cubicBezTo>
                      <a:pt x="40" y="20"/>
                      <a:pt x="40" y="20"/>
                      <a:pt x="40" y="20"/>
                    </a:cubicBezTo>
                    <a:cubicBezTo>
                      <a:pt x="40" y="9"/>
                      <a:pt x="31" y="0"/>
                      <a:pt x="20" y="0"/>
                    </a:cubicBezTo>
                    <a:cubicBezTo>
                      <a:pt x="9" y="0"/>
                      <a:pt x="0" y="9"/>
                      <a:pt x="0" y="20"/>
                    </a:cubicBezTo>
                    <a:cubicBezTo>
                      <a:pt x="0" y="65"/>
                      <a:pt x="0" y="65"/>
                      <a:pt x="0" y="65"/>
                    </a:cubicBezTo>
                    <a:cubicBezTo>
                      <a:pt x="0" y="76"/>
                      <a:pt x="9" y="86"/>
                      <a:pt x="20" y="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2">
                <a:extLst>
                  <a:ext uri="{FF2B5EF4-FFF2-40B4-BE49-F238E27FC236}">
                    <a16:creationId xmlns:a16="http://schemas.microsoft.com/office/drawing/2014/main" id="{AAF4CB68-B653-4C8F-B04A-CF10A4DD47A2}"/>
                  </a:ext>
                </a:extLst>
              </p:cNvPr>
              <p:cNvSpPr>
                <a:spLocks/>
              </p:cNvSpPr>
              <p:nvPr/>
            </p:nvSpPr>
            <p:spPr bwMode="auto">
              <a:xfrm>
                <a:off x="3270250" y="2495550"/>
                <a:ext cx="36513" cy="77787"/>
              </a:xfrm>
              <a:custGeom>
                <a:avLst/>
                <a:gdLst>
                  <a:gd name="T0" fmla="*/ 20 w 40"/>
                  <a:gd name="T1" fmla="*/ 0 h 86"/>
                  <a:gd name="T2" fmla="*/ 0 w 40"/>
                  <a:gd name="T3" fmla="*/ 20 h 86"/>
                  <a:gd name="T4" fmla="*/ 0 w 40"/>
                  <a:gd name="T5" fmla="*/ 65 h 86"/>
                  <a:gd name="T6" fmla="*/ 20 w 40"/>
                  <a:gd name="T7" fmla="*/ 86 h 86"/>
                  <a:gd name="T8" fmla="*/ 40 w 40"/>
                  <a:gd name="T9" fmla="*/ 65 h 86"/>
                  <a:gd name="T10" fmla="*/ 40 w 40"/>
                  <a:gd name="T11" fmla="*/ 20 h 86"/>
                  <a:gd name="T12" fmla="*/ 20 w 40"/>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40" h="86">
                    <a:moveTo>
                      <a:pt x="20" y="0"/>
                    </a:moveTo>
                    <a:cubicBezTo>
                      <a:pt x="9" y="0"/>
                      <a:pt x="0" y="9"/>
                      <a:pt x="0" y="20"/>
                    </a:cubicBezTo>
                    <a:cubicBezTo>
                      <a:pt x="0" y="65"/>
                      <a:pt x="0" y="65"/>
                      <a:pt x="0" y="65"/>
                    </a:cubicBezTo>
                    <a:cubicBezTo>
                      <a:pt x="0" y="77"/>
                      <a:pt x="9" y="86"/>
                      <a:pt x="20" y="86"/>
                    </a:cubicBezTo>
                    <a:cubicBezTo>
                      <a:pt x="31" y="86"/>
                      <a:pt x="40" y="77"/>
                      <a:pt x="40" y="65"/>
                    </a:cubicBezTo>
                    <a:cubicBezTo>
                      <a:pt x="40" y="20"/>
                      <a:pt x="40" y="20"/>
                      <a:pt x="40" y="20"/>
                    </a:cubicBezTo>
                    <a:cubicBezTo>
                      <a:pt x="40" y="9"/>
                      <a:pt x="31" y="0"/>
                      <a:pt x="2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3">
                <a:extLst>
                  <a:ext uri="{FF2B5EF4-FFF2-40B4-BE49-F238E27FC236}">
                    <a16:creationId xmlns:a16="http://schemas.microsoft.com/office/drawing/2014/main" id="{D24B1531-C89C-4F47-9E79-2E0C56B2769F}"/>
                  </a:ext>
                </a:extLst>
              </p:cNvPr>
              <p:cNvSpPr>
                <a:spLocks/>
              </p:cNvSpPr>
              <p:nvPr/>
            </p:nvSpPr>
            <p:spPr bwMode="auto">
              <a:xfrm>
                <a:off x="3341688" y="2179638"/>
                <a:ext cx="61913" cy="74612"/>
              </a:xfrm>
              <a:custGeom>
                <a:avLst/>
                <a:gdLst>
                  <a:gd name="T0" fmla="*/ 13 w 69"/>
                  <a:gd name="T1" fmla="*/ 80 h 83"/>
                  <a:gd name="T2" fmla="*/ 23 w 69"/>
                  <a:gd name="T3" fmla="*/ 83 h 83"/>
                  <a:gd name="T4" fmla="*/ 40 w 69"/>
                  <a:gd name="T5" fmla="*/ 73 h 83"/>
                  <a:gd name="T6" fmla="*/ 63 w 69"/>
                  <a:gd name="T7" fmla="*/ 34 h 83"/>
                  <a:gd name="T8" fmla="*/ 56 w 69"/>
                  <a:gd name="T9" fmla="*/ 6 h 83"/>
                  <a:gd name="T10" fmla="*/ 28 w 69"/>
                  <a:gd name="T11" fmla="*/ 13 h 83"/>
                  <a:gd name="T12" fmla="*/ 5 w 69"/>
                  <a:gd name="T13" fmla="*/ 52 h 83"/>
                  <a:gd name="T14" fmla="*/ 13 w 69"/>
                  <a:gd name="T15" fmla="*/ 8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3">
                    <a:moveTo>
                      <a:pt x="13" y="80"/>
                    </a:moveTo>
                    <a:cubicBezTo>
                      <a:pt x="16" y="82"/>
                      <a:pt x="19" y="83"/>
                      <a:pt x="23" y="83"/>
                    </a:cubicBezTo>
                    <a:cubicBezTo>
                      <a:pt x="30" y="83"/>
                      <a:pt x="37" y="79"/>
                      <a:pt x="40" y="73"/>
                    </a:cubicBezTo>
                    <a:cubicBezTo>
                      <a:pt x="63" y="34"/>
                      <a:pt x="63" y="34"/>
                      <a:pt x="63" y="34"/>
                    </a:cubicBezTo>
                    <a:cubicBezTo>
                      <a:pt x="69" y="24"/>
                      <a:pt x="65" y="12"/>
                      <a:pt x="56" y="6"/>
                    </a:cubicBezTo>
                    <a:cubicBezTo>
                      <a:pt x="46" y="0"/>
                      <a:pt x="33" y="4"/>
                      <a:pt x="28" y="13"/>
                    </a:cubicBezTo>
                    <a:cubicBezTo>
                      <a:pt x="5" y="52"/>
                      <a:pt x="5" y="52"/>
                      <a:pt x="5" y="52"/>
                    </a:cubicBezTo>
                    <a:cubicBezTo>
                      <a:pt x="0" y="62"/>
                      <a:pt x="3" y="75"/>
                      <a:pt x="13"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4">
                <a:extLst>
                  <a:ext uri="{FF2B5EF4-FFF2-40B4-BE49-F238E27FC236}">
                    <a16:creationId xmlns:a16="http://schemas.microsoft.com/office/drawing/2014/main" id="{B4058994-C3E7-4F28-9B77-D7C9A5F2D660}"/>
                  </a:ext>
                </a:extLst>
              </p:cNvPr>
              <p:cNvSpPr>
                <a:spLocks/>
              </p:cNvSpPr>
              <p:nvPr/>
            </p:nvSpPr>
            <p:spPr bwMode="auto">
              <a:xfrm>
                <a:off x="3171825" y="2473325"/>
                <a:ext cx="61913" cy="74612"/>
              </a:xfrm>
              <a:custGeom>
                <a:avLst/>
                <a:gdLst>
                  <a:gd name="T0" fmla="*/ 56 w 69"/>
                  <a:gd name="T1" fmla="*/ 5 h 82"/>
                  <a:gd name="T2" fmla="*/ 28 w 69"/>
                  <a:gd name="T3" fmla="*/ 13 h 82"/>
                  <a:gd name="T4" fmla="*/ 6 w 69"/>
                  <a:gd name="T5" fmla="*/ 52 h 82"/>
                  <a:gd name="T6" fmla="*/ 13 w 69"/>
                  <a:gd name="T7" fmla="*/ 80 h 82"/>
                  <a:gd name="T8" fmla="*/ 23 w 69"/>
                  <a:gd name="T9" fmla="*/ 82 h 82"/>
                  <a:gd name="T10" fmla="*/ 41 w 69"/>
                  <a:gd name="T11" fmla="*/ 72 h 82"/>
                  <a:gd name="T12" fmla="*/ 63 w 69"/>
                  <a:gd name="T13" fmla="*/ 33 h 82"/>
                  <a:gd name="T14" fmla="*/ 56 w 69"/>
                  <a:gd name="T15" fmla="*/ 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2">
                    <a:moveTo>
                      <a:pt x="56" y="5"/>
                    </a:moveTo>
                    <a:cubicBezTo>
                      <a:pt x="46" y="0"/>
                      <a:pt x="34" y="3"/>
                      <a:pt x="28" y="13"/>
                    </a:cubicBezTo>
                    <a:cubicBezTo>
                      <a:pt x="6" y="52"/>
                      <a:pt x="6" y="52"/>
                      <a:pt x="6" y="52"/>
                    </a:cubicBezTo>
                    <a:cubicBezTo>
                      <a:pt x="0" y="62"/>
                      <a:pt x="4" y="74"/>
                      <a:pt x="13" y="80"/>
                    </a:cubicBezTo>
                    <a:cubicBezTo>
                      <a:pt x="16" y="81"/>
                      <a:pt x="20" y="82"/>
                      <a:pt x="23" y="82"/>
                    </a:cubicBezTo>
                    <a:cubicBezTo>
                      <a:pt x="30" y="82"/>
                      <a:pt x="37" y="79"/>
                      <a:pt x="41" y="72"/>
                    </a:cubicBezTo>
                    <a:cubicBezTo>
                      <a:pt x="63" y="33"/>
                      <a:pt x="63" y="33"/>
                      <a:pt x="63" y="33"/>
                    </a:cubicBezTo>
                    <a:cubicBezTo>
                      <a:pt x="69" y="23"/>
                      <a:pt x="66" y="11"/>
                      <a:pt x="56"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5">
                <a:extLst>
                  <a:ext uri="{FF2B5EF4-FFF2-40B4-BE49-F238E27FC236}">
                    <a16:creationId xmlns:a16="http://schemas.microsoft.com/office/drawing/2014/main" id="{86D6E327-B752-4BD5-B52D-BC912E2961D6}"/>
                  </a:ext>
                </a:extLst>
              </p:cNvPr>
              <p:cNvSpPr>
                <a:spLocks/>
              </p:cNvSpPr>
              <p:nvPr/>
            </p:nvSpPr>
            <p:spPr bwMode="auto">
              <a:xfrm>
                <a:off x="3395663" y="2249488"/>
                <a:ext cx="77788" cy="58737"/>
              </a:xfrm>
              <a:custGeom>
                <a:avLst/>
                <a:gdLst>
                  <a:gd name="T0" fmla="*/ 6 w 86"/>
                  <a:gd name="T1" fmla="*/ 55 h 66"/>
                  <a:gd name="T2" fmla="*/ 24 w 86"/>
                  <a:gd name="T3" fmla="*/ 66 h 66"/>
                  <a:gd name="T4" fmla="*/ 34 w 86"/>
                  <a:gd name="T5" fmla="*/ 63 h 66"/>
                  <a:gd name="T6" fmla="*/ 73 w 86"/>
                  <a:gd name="T7" fmla="*/ 40 h 66"/>
                  <a:gd name="T8" fmla="*/ 80 w 86"/>
                  <a:gd name="T9" fmla="*/ 13 h 66"/>
                  <a:gd name="T10" fmla="*/ 53 w 86"/>
                  <a:gd name="T11" fmla="*/ 5 h 66"/>
                  <a:gd name="T12" fmla="*/ 13 w 86"/>
                  <a:gd name="T13" fmla="*/ 28 h 66"/>
                  <a:gd name="T14" fmla="*/ 6 w 86"/>
                  <a:gd name="T15" fmla="*/ 55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66">
                    <a:moveTo>
                      <a:pt x="6" y="55"/>
                    </a:moveTo>
                    <a:cubicBezTo>
                      <a:pt x="10" y="62"/>
                      <a:pt x="17" y="66"/>
                      <a:pt x="24" y="66"/>
                    </a:cubicBezTo>
                    <a:cubicBezTo>
                      <a:pt x="27" y="66"/>
                      <a:pt x="31" y="65"/>
                      <a:pt x="34" y="63"/>
                    </a:cubicBezTo>
                    <a:cubicBezTo>
                      <a:pt x="73" y="40"/>
                      <a:pt x="73" y="40"/>
                      <a:pt x="73" y="40"/>
                    </a:cubicBezTo>
                    <a:cubicBezTo>
                      <a:pt x="82" y="35"/>
                      <a:pt x="86" y="22"/>
                      <a:pt x="80" y="13"/>
                    </a:cubicBezTo>
                    <a:cubicBezTo>
                      <a:pt x="75" y="3"/>
                      <a:pt x="62" y="0"/>
                      <a:pt x="53" y="5"/>
                    </a:cubicBezTo>
                    <a:cubicBezTo>
                      <a:pt x="13" y="28"/>
                      <a:pt x="13" y="28"/>
                      <a:pt x="13" y="28"/>
                    </a:cubicBezTo>
                    <a:cubicBezTo>
                      <a:pt x="4" y="33"/>
                      <a:pt x="0" y="46"/>
                      <a:pt x="6"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6">
                <a:extLst>
                  <a:ext uri="{FF2B5EF4-FFF2-40B4-BE49-F238E27FC236}">
                    <a16:creationId xmlns:a16="http://schemas.microsoft.com/office/drawing/2014/main" id="{484B2571-4032-44F3-ACF0-5058EED9BB07}"/>
                  </a:ext>
                </a:extLst>
              </p:cNvPr>
              <p:cNvSpPr>
                <a:spLocks/>
              </p:cNvSpPr>
              <p:nvPr/>
            </p:nvSpPr>
            <p:spPr bwMode="auto">
              <a:xfrm>
                <a:off x="3103563" y="2417763"/>
                <a:ext cx="76200" cy="60325"/>
              </a:xfrm>
              <a:custGeom>
                <a:avLst/>
                <a:gdLst>
                  <a:gd name="T0" fmla="*/ 80 w 85"/>
                  <a:gd name="T1" fmla="*/ 13 h 66"/>
                  <a:gd name="T2" fmla="*/ 52 w 85"/>
                  <a:gd name="T3" fmla="*/ 6 h 66"/>
                  <a:gd name="T4" fmla="*/ 13 w 85"/>
                  <a:gd name="T5" fmla="*/ 28 h 66"/>
                  <a:gd name="T6" fmla="*/ 6 w 85"/>
                  <a:gd name="T7" fmla="*/ 56 h 66"/>
                  <a:gd name="T8" fmla="*/ 23 w 85"/>
                  <a:gd name="T9" fmla="*/ 66 h 66"/>
                  <a:gd name="T10" fmla="*/ 33 w 85"/>
                  <a:gd name="T11" fmla="*/ 63 h 66"/>
                  <a:gd name="T12" fmla="*/ 72 w 85"/>
                  <a:gd name="T13" fmla="*/ 41 h 66"/>
                  <a:gd name="T14" fmla="*/ 80 w 85"/>
                  <a:gd name="T15" fmla="*/ 13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66">
                    <a:moveTo>
                      <a:pt x="80" y="13"/>
                    </a:moveTo>
                    <a:cubicBezTo>
                      <a:pt x="74" y="3"/>
                      <a:pt x="62" y="0"/>
                      <a:pt x="52" y="6"/>
                    </a:cubicBezTo>
                    <a:cubicBezTo>
                      <a:pt x="13" y="28"/>
                      <a:pt x="13" y="28"/>
                      <a:pt x="13" y="28"/>
                    </a:cubicBezTo>
                    <a:cubicBezTo>
                      <a:pt x="3" y="34"/>
                      <a:pt x="0" y="46"/>
                      <a:pt x="6" y="56"/>
                    </a:cubicBezTo>
                    <a:cubicBezTo>
                      <a:pt x="9" y="62"/>
                      <a:pt x="16" y="66"/>
                      <a:pt x="23" y="66"/>
                    </a:cubicBezTo>
                    <a:cubicBezTo>
                      <a:pt x="27" y="66"/>
                      <a:pt x="30" y="65"/>
                      <a:pt x="33" y="63"/>
                    </a:cubicBezTo>
                    <a:cubicBezTo>
                      <a:pt x="72" y="41"/>
                      <a:pt x="72" y="41"/>
                      <a:pt x="72" y="41"/>
                    </a:cubicBezTo>
                    <a:cubicBezTo>
                      <a:pt x="82" y="35"/>
                      <a:pt x="85" y="23"/>
                      <a:pt x="80"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7">
                <a:extLst>
                  <a:ext uri="{FF2B5EF4-FFF2-40B4-BE49-F238E27FC236}">
                    <a16:creationId xmlns:a16="http://schemas.microsoft.com/office/drawing/2014/main" id="{C3F9135E-504F-4891-A734-E07B2F8B9514}"/>
                  </a:ext>
                </a:extLst>
              </p:cNvPr>
              <p:cNvSpPr>
                <a:spLocks/>
              </p:cNvSpPr>
              <p:nvPr/>
            </p:nvSpPr>
            <p:spPr bwMode="auto">
              <a:xfrm>
                <a:off x="3419475" y="2346325"/>
                <a:ext cx="76200" cy="36512"/>
              </a:xfrm>
              <a:custGeom>
                <a:avLst/>
                <a:gdLst>
                  <a:gd name="T0" fmla="*/ 65 w 85"/>
                  <a:gd name="T1" fmla="*/ 0 h 41"/>
                  <a:gd name="T2" fmla="*/ 20 w 85"/>
                  <a:gd name="T3" fmla="*/ 0 h 41"/>
                  <a:gd name="T4" fmla="*/ 20 w 85"/>
                  <a:gd name="T5" fmla="*/ 0 h 41"/>
                  <a:gd name="T6" fmla="*/ 0 w 85"/>
                  <a:gd name="T7" fmla="*/ 20 h 41"/>
                  <a:gd name="T8" fmla="*/ 20 w 85"/>
                  <a:gd name="T9" fmla="*/ 41 h 41"/>
                  <a:gd name="T10" fmla="*/ 65 w 85"/>
                  <a:gd name="T11" fmla="*/ 41 h 41"/>
                  <a:gd name="T12" fmla="*/ 65 w 85"/>
                  <a:gd name="T13" fmla="*/ 41 h 41"/>
                  <a:gd name="T14" fmla="*/ 85 w 85"/>
                  <a:gd name="T15" fmla="*/ 20 h 41"/>
                  <a:gd name="T16" fmla="*/ 65 w 85"/>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1">
                    <a:moveTo>
                      <a:pt x="65" y="0"/>
                    </a:moveTo>
                    <a:cubicBezTo>
                      <a:pt x="20" y="0"/>
                      <a:pt x="20" y="0"/>
                      <a:pt x="20" y="0"/>
                    </a:cubicBezTo>
                    <a:cubicBezTo>
                      <a:pt x="20" y="0"/>
                      <a:pt x="20" y="0"/>
                      <a:pt x="20" y="0"/>
                    </a:cubicBezTo>
                    <a:cubicBezTo>
                      <a:pt x="9" y="0"/>
                      <a:pt x="0" y="9"/>
                      <a:pt x="0" y="20"/>
                    </a:cubicBezTo>
                    <a:cubicBezTo>
                      <a:pt x="0" y="32"/>
                      <a:pt x="9" y="41"/>
                      <a:pt x="20" y="41"/>
                    </a:cubicBezTo>
                    <a:cubicBezTo>
                      <a:pt x="65" y="41"/>
                      <a:pt x="65" y="41"/>
                      <a:pt x="65" y="41"/>
                    </a:cubicBezTo>
                    <a:cubicBezTo>
                      <a:pt x="65" y="41"/>
                      <a:pt x="65" y="41"/>
                      <a:pt x="65" y="41"/>
                    </a:cubicBezTo>
                    <a:cubicBezTo>
                      <a:pt x="76" y="41"/>
                      <a:pt x="85" y="32"/>
                      <a:pt x="85" y="20"/>
                    </a:cubicBezTo>
                    <a:cubicBezTo>
                      <a:pt x="85" y="9"/>
                      <a:pt x="76" y="0"/>
                      <a:pt x="6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8">
                <a:extLst>
                  <a:ext uri="{FF2B5EF4-FFF2-40B4-BE49-F238E27FC236}">
                    <a16:creationId xmlns:a16="http://schemas.microsoft.com/office/drawing/2014/main" id="{28982F1C-5FA6-4599-82D3-D8E589D5EE12}"/>
                  </a:ext>
                </a:extLst>
              </p:cNvPr>
              <p:cNvSpPr>
                <a:spLocks/>
              </p:cNvSpPr>
              <p:nvPr/>
            </p:nvSpPr>
            <p:spPr bwMode="auto">
              <a:xfrm>
                <a:off x="3079750" y="2346325"/>
                <a:ext cx="77788" cy="36512"/>
              </a:xfrm>
              <a:custGeom>
                <a:avLst/>
                <a:gdLst>
                  <a:gd name="T0" fmla="*/ 85 w 85"/>
                  <a:gd name="T1" fmla="*/ 20 h 41"/>
                  <a:gd name="T2" fmla="*/ 65 w 85"/>
                  <a:gd name="T3" fmla="*/ 0 h 41"/>
                  <a:gd name="T4" fmla="*/ 20 w 85"/>
                  <a:gd name="T5" fmla="*/ 0 h 41"/>
                  <a:gd name="T6" fmla="*/ 0 w 85"/>
                  <a:gd name="T7" fmla="*/ 20 h 41"/>
                  <a:gd name="T8" fmla="*/ 20 w 85"/>
                  <a:gd name="T9" fmla="*/ 41 h 41"/>
                  <a:gd name="T10" fmla="*/ 65 w 85"/>
                  <a:gd name="T11" fmla="*/ 41 h 41"/>
                  <a:gd name="T12" fmla="*/ 85 w 85"/>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85" h="41">
                    <a:moveTo>
                      <a:pt x="85" y="20"/>
                    </a:moveTo>
                    <a:cubicBezTo>
                      <a:pt x="85" y="9"/>
                      <a:pt x="76" y="0"/>
                      <a:pt x="65" y="0"/>
                    </a:cubicBezTo>
                    <a:cubicBezTo>
                      <a:pt x="20" y="0"/>
                      <a:pt x="20" y="0"/>
                      <a:pt x="20" y="0"/>
                    </a:cubicBezTo>
                    <a:cubicBezTo>
                      <a:pt x="9" y="0"/>
                      <a:pt x="0" y="9"/>
                      <a:pt x="0" y="20"/>
                    </a:cubicBezTo>
                    <a:cubicBezTo>
                      <a:pt x="0" y="32"/>
                      <a:pt x="9" y="41"/>
                      <a:pt x="20" y="41"/>
                    </a:cubicBezTo>
                    <a:cubicBezTo>
                      <a:pt x="65" y="41"/>
                      <a:pt x="65" y="41"/>
                      <a:pt x="65" y="41"/>
                    </a:cubicBezTo>
                    <a:cubicBezTo>
                      <a:pt x="76" y="41"/>
                      <a:pt x="85" y="32"/>
                      <a:pt x="85"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9">
                <a:extLst>
                  <a:ext uri="{FF2B5EF4-FFF2-40B4-BE49-F238E27FC236}">
                    <a16:creationId xmlns:a16="http://schemas.microsoft.com/office/drawing/2014/main" id="{7F4D2378-8C79-4DAF-BBAB-43413524180F}"/>
                  </a:ext>
                </a:extLst>
              </p:cNvPr>
              <p:cNvSpPr>
                <a:spLocks/>
              </p:cNvSpPr>
              <p:nvPr/>
            </p:nvSpPr>
            <p:spPr bwMode="auto">
              <a:xfrm>
                <a:off x="3395663" y="2417763"/>
                <a:ext cx="77788" cy="60325"/>
              </a:xfrm>
              <a:custGeom>
                <a:avLst/>
                <a:gdLst>
                  <a:gd name="T0" fmla="*/ 73 w 86"/>
                  <a:gd name="T1" fmla="*/ 28 h 66"/>
                  <a:gd name="T2" fmla="*/ 34 w 86"/>
                  <a:gd name="T3" fmla="*/ 6 h 66"/>
                  <a:gd name="T4" fmla="*/ 6 w 86"/>
                  <a:gd name="T5" fmla="*/ 13 h 66"/>
                  <a:gd name="T6" fmla="*/ 13 w 86"/>
                  <a:gd name="T7" fmla="*/ 41 h 66"/>
                  <a:gd name="T8" fmla="*/ 52 w 86"/>
                  <a:gd name="T9" fmla="*/ 63 h 66"/>
                  <a:gd name="T10" fmla="*/ 63 w 86"/>
                  <a:gd name="T11" fmla="*/ 66 h 66"/>
                  <a:gd name="T12" fmla="*/ 80 w 86"/>
                  <a:gd name="T13" fmla="*/ 56 h 66"/>
                  <a:gd name="T14" fmla="*/ 73 w 86"/>
                  <a:gd name="T15" fmla="*/ 28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66">
                    <a:moveTo>
                      <a:pt x="73" y="28"/>
                    </a:moveTo>
                    <a:cubicBezTo>
                      <a:pt x="34" y="6"/>
                      <a:pt x="34" y="6"/>
                      <a:pt x="34" y="6"/>
                    </a:cubicBezTo>
                    <a:cubicBezTo>
                      <a:pt x="24" y="0"/>
                      <a:pt x="12" y="3"/>
                      <a:pt x="6" y="13"/>
                    </a:cubicBezTo>
                    <a:cubicBezTo>
                      <a:pt x="0" y="23"/>
                      <a:pt x="4" y="35"/>
                      <a:pt x="13" y="41"/>
                    </a:cubicBezTo>
                    <a:cubicBezTo>
                      <a:pt x="52" y="63"/>
                      <a:pt x="52" y="63"/>
                      <a:pt x="52" y="63"/>
                    </a:cubicBezTo>
                    <a:cubicBezTo>
                      <a:pt x="56" y="65"/>
                      <a:pt x="59" y="66"/>
                      <a:pt x="63" y="66"/>
                    </a:cubicBezTo>
                    <a:cubicBezTo>
                      <a:pt x="70" y="66"/>
                      <a:pt x="76" y="62"/>
                      <a:pt x="80" y="56"/>
                    </a:cubicBezTo>
                    <a:cubicBezTo>
                      <a:pt x="86" y="46"/>
                      <a:pt x="82" y="34"/>
                      <a:pt x="73"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0">
                <a:extLst>
                  <a:ext uri="{FF2B5EF4-FFF2-40B4-BE49-F238E27FC236}">
                    <a16:creationId xmlns:a16="http://schemas.microsoft.com/office/drawing/2014/main" id="{6B88D4E6-B0A0-4CF6-9408-27EA9DE712E9}"/>
                  </a:ext>
                </a:extLst>
              </p:cNvPr>
              <p:cNvSpPr>
                <a:spLocks/>
              </p:cNvSpPr>
              <p:nvPr/>
            </p:nvSpPr>
            <p:spPr bwMode="auto">
              <a:xfrm>
                <a:off x="3103563" y="2249488"/>
                <a:ext cx="76200" cy="58737"/>
              </a:xfrm>
              <a:custGeom>
                <a:avLst/>
                <a:gdLst>
                  <a:gd name="T0" fmla="*/ 13 w 85"/>
                  <a:gd name="T1" fmla="*/ 40 h 66"/>
                  <a:gd name="T2" fmla="*/ 52 w 85"/>
                  <a:gd name="T3" fmla="*/ 63 h 66"/>
                  <a:gd name="T4" fmla="*/ 62 w 85"/>
                  <a:gd name="T5" fmla="*/ 66 h 66"/>
                  <a:gd name="T6" fmla="*/ 80 w 85"/>
                  <a:gd name="T7" fmla="*/ 55 h 66"/>
                  <a:gd name="T8" fmla="*/ 72 w 85"/>
                  <a:gd name="T9" fmla="*/ 28 h 66"/>
                  <a:gd name="T10" fmla="*/ 33 w 85"/>
                  <a:gd name="T11" fmla="*/ 5 h 66"/>
                  <a:gd name="T12" fmla="*/ 5 w 85"/>
                  <a:gd name="T13" fmla="*/ 13 h 66"/>
                  <a:gd name="T14" fmla="*/ 13 w 85"/>
                  <a:gd name="T15" fmla="*/ 4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66">
                    <a:moveTo>
                      <a:pt x="13" y="40"/>
                    </a:moveTo>
                    <a:cubicBezTo>
                      <a:pt x="52" y="63"/>
                      <a:pt x="52" y="63"/>
                      <a:pt x="52" y="63"/>
                    </a:cubicBezTo>
                    <a:cubicBezTo>
                      <a:pt x="55" y="65"/>
                      <a:pt x="59" y="66"/>
                      <a:pt x="62" y="66"/>
                    </a:cubicBezTo>
                    <a:cubicBezTo>
                      <a:pt x="69" y="66"/>
                      <a:pt x="76" y="62"/>
                      <a:pt x="80" y="55"/>
                    </a:cubicBezTo>
                    <a:cubicBezTo>
                      <a:pt x="85" y="46"/>
                      <a:pt x="82" y="33"/>
                      <a:pt x="72" y="28"/>
                    </a:cubicBezTo>
                    <a:cubicBezTo>
                      <a:pt x="33" y="5"/>
                      <a:pt x="33" y="5"/>
                      <a:pt x="33" y="5"/>
                    </a:cubicBezTo>
                    <a:cubicBezTo>
                      <a:pt x="23" y="0"/>
                      <a:pt x="11" y="3"/>
                      <a:pt x="5" y="13"/>
                    </a:cubicBezTo>
                    <a:cubicBezTo>
                      <a:pt x="0" y="22"/>
                      <a:pt x="3" y="35"/>
                      <a:pt x="13"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1">
                <a:extLst>
                  <a:ext uri="{FF2B5EF4-FFF2-40B4-BE49-F238E27FC236}">
                    <a16:creationId xmlns:a16="http://schemas.microsoft.com/office/drawing/2014/main" id="{D249B919-92CB-48B4-B892-AB54CDFB4E96}"/>
                  </a:ext>
                </a:extLst>
              </p:cNvPr>
              <p:cNvSpPr>
                <a:spLocks/>
              </p:cNvSpPr>
              <p:nvPr/>
            </p:nvSpPr>
            <p:spPr bwMode="auto">
              <a:xfrm>
                <a:off x="3341688" y="2473325"/>
                <a:ext cx="61913" cy="74612"/>
              </a:xfrm>
              <a:custGeom>
                <a:avLst/>
                <a:gdLst>
                  <a:gd name="T0" fmla="*/ 40 w 68"/>
                  <a:gd name="T1" fmla="*/ 13 h 82"/>
                  <a:gd name="T2" fmla="*/ 13 w 68"/>
                  <a:gd name="T3" fmla="*/ 6 h 82"/>
                  <a:gd name="T4" fmla="*/ 5 w 68"/>
                  <a:gd name="T5" fmla="*/ 33 h 82"/>
                  <a:gd name="T6" fmla="*/ 28 w 68"/>
                  <a:gd name="T7" fmla="*/ 72 h 82"/>
                  <a:gd name="T8" fmla="*/ 45 w 68"/>
                  <a:gd name="T9" fmla="*/ 82 h 82"/>
                  <a:gd name="T10" fmla="*/ 55 w 68"/>
                  <a:gd name="T11" fmla="*/ 80 h 82"/>
                  <a:gd name="T12" fmla="*/ 63 w 68"/>
                  <a:gd name="T13" fmla="*/ 52 h 82"/>
                  <a:gd name="T14" fmla="*/ 40 w 68"/>
                  <a:gd name="T15" fmla="*/ 13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82">
                    <a:moveTo>
                      <a:pt x="40" y="13"/>
                    </a:moveTo>
                    <a:cubicBezTo>
                      <a:pt x="35" y="3"/>
                      <a:pt x="22" y="0"/>
                      <a:pt x="13" y="6"/>
                    </a:cubicBezTo>
                    <a:cubicBezTo>
                      <a:pt x="3" y="11"/>
                      <a:pt x="0" y="23"/>
                      <a:pt x="5" y="33"/>
                    </a:cubicBezTo>
                    <a:cubicBezTo>
                      <a:pt x="28" y="72"/>
                      <a:pt x="28" y="72"/>
                      <a:pt x="28" y="72"/>
                    </a:cubicBezTo>
                    <a:cubicBezTo>
                      <a:pt x="32" y="79"/>
                      <a:pt x="38" y="82"/>
                      <a:pt x="45" y="82"/>
                    </a:cubicBezTo>
                    <a:cubicBezTo>
                      <a:pt x="49" y="82"/>
                      <a:pt x="52" y="81"/>
                      <a:pt x="55" y="80"/>
                    </a:cubicBezTo>
                    <a:cubicBezTo>
                      <a:pt x="65" y="74"/>
                      <a:pt x="68" y="62"/>
                      <a:pt x="63" y="52"/>
                    </a:cubicBezTo>
                    <a:lnTo>
                      <a:pt x="4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2">
                <a:extLst>
                  <a:ext uri="{FF2B5EF4-FFF2-40B4-BE49-F238E27FC236}">
                    <a16:creationId xmlns:a16="http://schemas.microsoft.com/office/drawing/2014/main" id="{138BBDEF-9B2C-4076-A176-6CE11F37F92C}"/>
                  </a:ext>
                </a:extLst>
              </p:cNvPr>
              <p:cNvSpPr>
                <a:spLocks/>
              </p:cNvSpPr>
              <p:nvPr/>
            </p:nvSpPr>
            <p:spPr bwMode="auto">
              <a:xfrm>
                <a:off x="3171825" y="2179638"/>
                <a:ext cx="61913" cy="74612"/>
              </a:xfrm>
              <a:custGeom>
                <a:avLst/>
                <a:gdLst>
                  <a:gd name="T0" fmla="*/ 28 w 69"/>
                  <a:gd name="T1" fmla="*/ 73 h 83"/>
                  <a:gd name="T2" fmla="*/ 46 w 69"/>
                  <a:gd name="T3" fmla="*/ 83 h 83"/>
                  <a:gd name="T4" fmla="*/ 56 w 69"/>
                  <a:gd name="T5" fmla="*/ 80 h 83"/>
                  <a:gd name="T6" fmla="*/ 63 w 69"/>
                  <a:gd name="T7" fmla="*/ 52 h 83"/>
                  <a:gd name="T8" fmla="*/ 41 w 69"/>
                  <a:gd name="T9" fmla="*/ 13 h 83"/>
                  <a:gd name="T10" fmla="*/ 13 w 69"/>
                  <a:gd name="T11" fmla="*/ 6 h 83"/>
                  <a:gd name="T12" fmla="*/ 6 w 69"/>
                  <a:gd name="T13" fmla="*/ 34 h 83"/>
                  <a:gd name="T14" fmla="*/ 28 w 69"/>
                  <a:gd name="T15" fmla="*/ 7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83">
                    <a:moveTo>
                      <a:pt x="28" y="73"/>
                    </a:moveTo>
                    <a:cubicBezTo>
                      <a:pt x="32" y="79"/>
                      <a:pt x="39" y="83"/>
                      <a:pt x="46" y="83"/>
                    </a:cubicBezTo>
                    <a:cubicBezTo>
                      <a:pt x="49" y="83"/>
                      <a:pt x="53" y="82"/>
                      <a:pt x="56" y="80"/>
                    </a:cubicBezTo>
                    <a:cubicBezTo>
                      <a:pt x="66" y="75"/>
                      <a:pt x="69" y="62"/>
                      <a:pt x="63" y="52"/>
                    </a:cubicBezTo>
                    <a:cubicBezTo>
                      <a:pt x="41" y="13"/>
                      <a:pt x="41" y="13"/>
                      <a:pt x="41" y="13"/>
                    </a:cubicBezTo>
                    <a:cubicBezTo>
                      <a:pt x="35" y="4"/>
                      <a:pt x="23" y="0"/>
                      <a:pt x="13" y="6"/>
                    </a:cubicBezTo>
                    <a:cubicBezTo>
                      <a:pt x="3" y="12"/>
                      <a:pt x="0" y="24"/>
                      <a:pt x="6" y="34"/>
                    </a:cubicBezTo>
                    <a:lnTo>
                      <a:pt x="28" y="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22981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636DA-18CA-4D5F-A656-E46E0DE2D906}"/>
              </a:ext>
            </a:extLst>
          </p:cNvPr>
          <p:cNvSpPr>
            <a:spLocks noGrp="1"/>
          </p:cNvSpPr>
          <p:nvPr>
            <p:ph type="title"/>
          </p:nvPr>
        </p:nvSpPr>
        <p:spPr>
          <a:xfrm>
            <a:off x="306309" y="304802"/>
            <a:ext cx="11579384" cy="1421671"/>
          </a:xfrm>
        </p:spPr>
        <p:txBody>
          <a:bodyPr/>
          <a:lstStyle/>
          <a:p>
            <a:r>
              <a:rPr lang="en-US" dirty="0"/>
              <a:t>Learning Suggestions – Auto Apply Improvements</a:t>
            </a:r>
          </a:p>
        </p:txBody>
      </p:sp>
      <p:sp>
        <p:nvSpPr>
          <p:cNvPr id="3" name="Footer Placeholder 2">
            <a:extLst>
              <a:ext uri="{FF2B5EF4-FFF2-40B4-BE49-F238E27FC236}">
                <a16:creationId xmlns:a16="http://schemas.microsoft.com/office/drawing/2014/main" id="{3DB3A2C0-9486-4A34-B087-65EFA79B4618}"/>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786A4789-01F5-46BA-B515-64F6043A4917}"/>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29</a:t>
            </a:fld>
            <a:endParaRPr lang="en-US" dirty="0">
              <a:gradFill>
                <a:gsLst>
                  <a:gs pos="0">
                    <a:srgbClr val="FFFFFF"/>
                  </a:gs>
                  <a:gs pos="100000">
                    <a:srgbClr val="FFFFFF"/>
                  </a:gs>
                </a:gsLst>
                <a:lin ang="5400000" scaled="1"/>
              </a:gradFill>
            </a:endParaRPr>
          </a:p>
        </p:txBody>
      </p:sp>
      <p:pic>
        <p:nvPicPr>
          <p:cNvPr id="6" name="Picture 5">
            <a:extLst>
              <a:ext uri="{FF2B5EF4-FFF2-40B4-BE49-F238E27FC236}">
                <a16:creationId xmlns:a16="http://schemas.microsoft.com/office/drawing/2014/main" id="{B2E123ED-53C3-405B-9F4F-A4E9DFDD5265}"/>
              </a:ext>
            </a:extLst>
          </p:cNvPr>
          <p:cNvPicPr>
            <a:picLocks noChangeAspect="1"/>
          </p:cNvPicPr>
          <p:nvPr/>
        </p:nvPicPr>
        <p:blipFill>
          <a:blip r:embed="rId3"/>
          <a:stretch>
            <a:fillRect/>
          </a:stretch>
        </p:blipFill>
        <p:spPr>
          <a:xfrm>
            <a:off x="334097" y="2219965"/>
            <a:ext cx="5761905" cy="2771429"/>
          </a:xfrm>
          <a:prstGeom prst="rect">
            <a:avLst/>
          </a:prstGeom>
        </p:spPr>
      </p:pic>
      <p:grpSp>
        <p:nvGrpSpPr>
          <p:cNvPr id="7" name="Group 6">
            <a:extLst>
              <a:ext uri="{FF2B5EF4-FFF2-40B4-BE49-F238E27FC236}">
                <a16:creationId xmlns:a16="http://schemas.microsoft.com/office/drawing/2014/main" id="{7BAE89AA-C54F-4A9D-860E-1990576731DF}"/>
              </a:ext>
            </a:extLst>
          </p:cNvPr>
          <p:cNvGrpSpPr/>
          <p:nvPr/>
        </p:nvGrpSpPr>
        <p:grpSpPr>
          <a:xfrm>
            <a:off x="3611008" y="3819375"/>
            <a:ext cx="2512780" cy="923810"/>
            <a:chOff x="4201297" y="5091436"/>
            <a:chExt cx="2512780" cy="923810"/>
          </a:xfrm>
        </p:grpSpPr>
        <p:pic>
          <p:nvPicPr>
            <p:cNvPr id="8" name="Picture 7">
              <a:extLst>
                <a:ext uri="{FF2B5EF4-FFF2-40B4-BE49-F238E27FC236}">
                  <a16:creationId xmlns:a16="http://schemas.microsoft.com/office/drawing/2014/main" id="{15810785-7C2C-4B59-B257-F94F6C795908}"/>
                </a:ext>
              </a:extLst>
            </p:cNvPr>
            <p:cNvPicPr>
              <a:picLocks noChangeAspect="1"/>
            </p:cNvPicPr>
            <p:nvPr/>
          </p:nvPicPr>
          <p:blipFill>
            <a:blip r:embed="rId4"/>
            <a:stretch>
              <a:fillRect/>
            </a:stretch>
          </p:blipFill>
          <p:spPr>
            <a:xfrm>
              <a:off x="5447410" y="5091436"/>
              <a:ext cx="1266667" cy="923810"/>
            </a:xfrm>
            <a:prstGeom prst="rect">
              <a:avLst/>
            </a:prstGeom>
          </p:spPr>
        </p:pic>
        <p:cxnSp>
          <p:nvCxnSpPr>
            <p:cNvPr id="9" name="Straight Connector 8">
              <a:extLst>
                <a:ext uri="{FF2B5EF4-FFF2-40B4-BE49-F238E27FC236}">
                  <a16:creationId xmlns:a16="http://schemas.microsoft.com/office/drawing/2014/main" id="{170805C2-AB68-4983-A4EC-CE1DD390DE41}"/>
                </a:ext>
              </a:extLst>
            </p:cNvPr>
            <p:cNvCxnSpPr/>
            <p:nvPr/>
          </p:nvCxnSpPr>
          <p:spPr>
            <a:xfrm flipV="1">
              <a:off x="4226011" y="5103341"/>
              <a:ext cx="1235675" cy="469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DF5E01-3AE3-4515-91A3-8E7B7069C862}"/>
                </a:ext>
              </a:extLst>
            </p:cNvPr>
            <p:cNvCxnSpPr/>
            <p:nvPr/>
          </p:nvCxnSpPr>
          <p:spPr>
            <a:xfrm>
              <a:off x="4201297" y="5553341"/>
              <a:ext cx="1246113" cy="461905"/>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CE0C91C4-071E-4873-9871-09E249D79C06}"/>
              </a:ext>
            </a:extLst>
          </p:cNvPr>
          <p:cNvSpPr txBox="1"/>
          <p:nvPr/>
        </p:nvSpPr>
        <p:spPr>
          <a:xfrm>
            <a:off x="6760733" y="1834994"/>
            <a:ext cx="5330825" cy="1052596"/>
          </a:xfrm>
          <a:prstGeom prst="rect">
            <a:avLst/>
          </a:prstGeom>
          <a:noFill/>
        </p:spPr>
        <p:txBody>
          <a:bodyPr wrap="square" lIns="155448" tIns="155448" rIns="155448" bIns="155448" rtlCol="0">
            <a:spAutoFit/>
          </a:bodyPr>
          <a:lstStyle/>
          <a:p>
            <a:r>
              <a:rPr lang="en-US" sz="2400" b="1" dirty="0">
                <a:solidFill>
                  <a:schemeClr val="bg1">
                    <a:lumMod val="75000"/>
                  </a:schemeClr>
                </a:solidFill>
                <a:latin typeface="Arial" panose="020B0604020202020204" pitchFamily="34" charset="0"/>
                <a:cs typeface="Arial" panose="020B0604020202020204" pitchFamily="34" charset="0"/>
              </a:rPr>
              <a:t>Disabled</a:t>
            </a:r>
            <a:r>
              <a:rPr lang="en-US" sz="2400" dirty="0">
                <a:solidFill>
                  <a:schemeClr val="bg1">
                    <a:lumMod val="75000"/>
                  </a:schemeClr>
                </a:solidFill>
                <a:latin typeface="Arial" panose="020B0604020202020204" pitchFamily="34" charset="0"/>
                <a:cs typeface="Arial" panose="020B0604020202020204" pitchFamily="34" charset="0"/>
              </a:rPr>
              <a:t> –but never applies the policy; User has to apply manually</a:t>
            </a:r>
          </a:p>
        </p:txBody>
      </p:sp>
      <p:sp>
        <p:nvSpPr>
          <p:cNvPr id="12" name="TextBox 11">
            <a:extLst>
              <a:ext uri="{FF2B5EF4-FFF2-40B4-BE49-F238E27FC236}">
                <a16:creationId xmlns:a16="http://schemas.microsoft.com/office/drawing/2014/main" id="{251A532D-8C8F-4EA2-A8E8-8643A8E13861}"/>
              </a:ext>
            </a:extLst>
          </p:cNvPr>
          <p:cNvSpPr txBox="1"/>
          <p:nvPr/>
        </p:nvSpPr>
        <p:spPr>
          <a:xfrm>
            <a:off x="6770409" y="3354230"/>
            <a:ext cx="5330825" cy="1052596"/>
          </a:xfrm>
          <a:prstGeom prst="rect">
            <a:avLst/>
          </a:prstGeom>
          <a:noFill/>
        </p:spPr>
        <p:txBody>
          <a:bodyPr wrap="square" lIns="155448" tIns="155448" rIns="155448" bIns="155448" rtlCol="0">
            <a:spAutoFit/>
          </a:bodyPr>
          <a:lstStyle/>
          <a:p>
            <a:r>
              <a:rPr lang="en-US" sz="2400" b="1" dirty="0">
                <a:solidFill>
                  <a:schemeClr val="bg1">
                    <a:lumMod val="75000"/>
                  </a:schemeClr>
                </a:solidFill>
                <a:latin typeface="Arial" panose="020B0604020202020204" pitchFamily="34" charset="0"/>
                <a:cs typeface="Arial" panose="020B0604020202020204" pitchFamily="34" charset="0"/>
              </a:rPr>
              <a:t>Real Time  </a:t>
            </a:r>
            <a:r>
              <a:rPr lang="en-US" sz="2400" dirty="0">
                <a:solidFill>
                  <a:schemeClr val="bg1">
                    <a:lumMod val="75000"/>
                  </a:schemeClr>
                </a:solidFill>
                <a:latin typeface="Arial" panose="020B0604020202020204" pitchFamily="34" charset="0"/>
                <a:cs typeface="Arial" panose="020B0604020202020204" pitchFamily="34" charset="0"/>
              </a:rPr>
              <a:t>– Automatic, behaves like previous versions</a:t>
            </a:r>
          </a:p>
        </p:txBody>
      </p:sp>
      <p:sp>
        <p:nvSpPr>
          <p:cNvPr id="13" name="TextBox 12">
            <a:extLst>
              <a:ext uri="{FF2B5EF4-FFF2-40B4-BE49-F238E27FC236}">
                <a16:creationId xmlns:a16="http://schemas.microsoft.com/office/drawing/2014/main" id="{518021EC-931B-496D-B3E8-397F8441F817}"/>
              </a:ext>
            </a:extLst>
          </p:cNvPr>
          <p:cNvSpPr txBox="1"/>
          <p:nvPr/>
        </p:nvSpPr>
        <p:spPr>
          <a:xfrm>
            <a:off x="6779342" y="4512232"/>
            <a:ext cx="5330825" cy="1421928"/>
          </a:xfrm>
          <a:prstGeom prst="rect">
            <a:avLst/>
          </a:prstGeom>
          <a:noFill/>
        </p:spPr>
        <p:txBody>
          <a:bodyPr wrap="square" lIns="155448" tIns="155448" rIns="155448" bIns="155448" rtlCol="0">
            <a:spAutoFit/>
          </a:bodyPr>
          <a:lstStyle/>
          <a:p>
            <a:r>
              <a:rPr lang="en-US" sz="2400" b="1" dirty="0">
                <a:solidFill>
                  <a:schemeClr val="bg1">
                    <a:lumMod val="75000"/>
                  </a:schemeClr>
                </a:solidFill>
                <a:latin typeface="Arial" panose="020B0604020202020204" pitchFamily="34" charset="0"/>
                <a:cs typeface="Arial" panose="020B0604020202020204" pitchFamily="34" charset="0"/>
              </a:rPr>
              <a:t>Scheduled</a:t>
            </a:r>
            <a:r>
              <a:rPr lang="en-US" sz="2400" dirty="0">
                <a:solidFill>
                  <a:schemeClr val="bg1">
                    <a:lumMod val="75000"/>
                  </a:schemeClr>
                </a:solidFill>
                <a:latin typeface="Arial" panose="020B0604020202020204" pitchFamily="34" charset="0"/>
                <a:cs typeface="Arial" panose="020B0604020202020204" pitchFamily="34" charset="0"/>
              </a:rPr>
              <a:t> – Policy is applied automatically on a specific time and date </a:t>
            </a:r>
          </a:p>
        </p:txBody>
      </p:sp>
      <p:cxnSp>
        <p:nvCxnSpPr>
          <p:cNvPr id="17" name="Straight Connector 16">
            <a:extLst>
              <a:ext uri="{FF2B5EF4-FFF2-40B4-BE49-F238E27FC236}">
                <a16:creationId xmlns:a16="http://schemas.microsoft.com/office/drawing/2014/main" id="{51C8E554-8277-41F9-9993-709920D6E8D6}"/>
              </a:ext>
            </a:extLst>
          </p:cNvPr>
          <p:cNvCxnSpPr>
            <a:cxnSpLocks/>
          </p:cNvCxnSpPr>
          <p:nvPr/>
        </p:nvCxnSpPr>
        <p:spPr>
          <a:xfrm flipV="1">
            <a:off x="5878859" y="3906662"/>
            <a:ext cx="1008516" cy="357363"/>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44D4FDBE-F90F-4094-922C-BADF84956084}"/>
              </a:ext>
            </a:extLst>
          </p:cNvPr>
          <p:cNvCxnSpPr/>
          <p:nvPr/>
        </p:nvCxnSpPr>
        <p:spPr>
          <a:xfrm>
            <a:off x="5851073" y="4602770"/>
            <a:ext cx="947123" cy="46514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7C941E0B-4CE1-4E57-91F4-3E47DB614241}"/>
              </a:ext>
            </a:extLst>
          </p:cNvPr>
          <p:cNvCxnSpPr>
            <a:cxnSpLocks/>
          </p:cNvCxnSpPr>
          <p:nvPr/>
        </p:nvCxnSpPr>
        <p:spPr>
          <a:xfrm flipV="1">
            <a:off x="5834358" y="2631991"/>
            <a:ext cx="957340" cy="1312931"/>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524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{“example” : “Capital One”}</a:t>
            </a:r>
          </a:p>
        </p:txBody>
      </p:sp>
      <p:sp>
        <p:nvSpPr>
          <p:cNvPr id="3" name="Footer Placeholder 2">
            <a:extLst>
              <a:ext uri="{FF2B5EF4-FFF2-40B4-BE49-F238E27FC236}">
                <a16:creationId xmlns:a16="http://schemas.microsoft.com/office/drawing/2014/main" id="{F019C15E-B5C3-4701-BC78-2059FA181A9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4"/>
          </p:nvPr>
        </p:nvSpPr>
        <p:spPr/>
        <p:txBody>
          <a:bodyPr/>
          <a:lstStyle/>
          <a:p>
            <a:fld id="{49DF86D6-4B9D-4B83-AF23-D696D3CD110A}" type="slidenum">
              <a:rPr lang="en-US" smtClean="0"/>
              <a:pPr/>
              <a:t>3</a:t>
            </a:fld>
            <a:endParaRPr lang="en-US" dirty="0"/>
          </a:p>
        </p:txBody>
      </p:sp>
      <p:pic>
        <p:nvPicPr>
          <p:cNvPr id="7" name="Picture 6">
            <a:extLst>
              <a:ext uri="{FF2B5EF4-FFF2-40B4-BE49-F238E27FC236}">
                <a16:creationId xmlns:a16="http://schemas.microsoft.com/office/drawing/2014/main" id="{96CA527D-BC6C-4BE4-8D02-69B3C48578A9}"/>
              </a:ext>
            </a:extLst>
          </p:cNvPr>
          <p:cNvPicPr>
            <a:picLocks noChangeAspect="1"/>
          </p:cNvPicPr>
          <p:nvPr/>
        </p:nvPicPr>
        <p:blipFill>
          <a:blip r:embed="rId3"/>
          <a:stretch>
            <a:fillRect/>
          </a:stretch>
        </p:blipFill>
        <p:spPr>
          <a:xfrm>
            <a:off x="0" y="1520378"/>
            <a:ext cx="12192000" cy="4283676"/>
          </a:xfrm>
          <a:prstGeom prst="rect">
            <a:avLst/>
          </a:prstGeom>
        </p:spPr>
      </p:pic>
      <p:pic>
        <p:nvPicPr>
          <p:cNvPr id="8" name="Picture 7">
            <a:extLst>
              <a:ext uri="{FF2B5EF4-FFF2-40B4-BE49-F238E27FC236}">
                <a16:creationId xmlns:a16="http://schemas.microsoft.com/office/drawing/2014/main" id="{F2F080B1-C260-4CFB-8781-38F4993C2BD2}"/>
              </a:ext>
            </a:extLst>
          </p:cNvPr>
          <p:cNvPicPr>
            <a:picLocks noChangeAspect="1"/>
          </p:cNvPicPr>
          <p:nvPr/>
        </p:nvPicPr>
        <p:blipFill>
          <a:blip r:embed="rId4"/>
          <a:stretch>
            <a:fillRect/>
          </a:stretch>
        </p:blipFill>
        <p:spPr>
          <a:xfrm>
            <a:off x="0" y="1455778"/>
            <a:ext cx="12192000" cy="4692685"/>
          </a:xfrm>
          <a:prstGeom prst="rect">
            <a:avLst/>
          </a:prstGeom>
        </p:spPr>
      </p:pic>
    </p:spTree>
    <p:extLst>
      <p:ext uri="{BB962C8B-B14F-4D97-AF65-F5344CB8AC3E}">
        <p14:creationId xmlns:p14="http://schemas.microsoft.com/office/powerpoint/2010/main" val="19221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F0E1-409B-44F6-B93E-CD3D08EFE73C}"/>
              </a:ext>
            </a:extLst>
          </p:cNvPr>
          <p:cNvSpPr>
            <a:spLocks noGrp="1"/>
          </p:cNvSpPr>
          <p:nvPr>
            <p:ph type="title"/>
          </p:nvPr>
        </p:nvSpPr>
        <p:spPr/>
        <p:txBody>
          <a:bodyPr/>
          <a:lstStyle/>
          <a:p>
            <a:r>
              <a:rPr lang="en-US" dirty="0"/>
              <a:t>Learning Suggestions – Changes</a:t>
            </a:r>
          </a:p>
        </p:txBody>
      </p:sp>
      <p:sp>
        <p:nvSpPr>
          <p:cNvPr id="3" name="Footer Placeholder 2">
            <a:extLst>
              <a:ext uri="{FF2B5EF4-FFF2-40B4-BE49-F238E27FC236}">
                <a16:creationId xmlns:a16="http://schemas.microsoft.com/office/drawing/2014/main" id="{7893B674-3E5B-424A-82B6-22249975A4A5}"/>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384A6CD6-4CA3-4075-B22C-D08F8F135163}"/>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30</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F6EA991E-C0FF-4ABF-99D1-5B8CB9A290B8}"/>
              </a:ext>
            </a:extLst>
          </p:cNvPr>
          <p:cNvSpPr>
            <a:spLocks noGrp="1"/>
          </p:cNvSpPr>
          <p:nvPr>
            <p:ph type="body" sz="quarter" idx="12"/>
          </p:nvPr>
        </p:nvSpPr>
        <p:spPr/>
        <p:txBody>
          <a:bodyPr/>
          <a:lstStyle/>
          <a:p>
            <a:r>
              <a:rPr lang="en-US" dirty="0"/>
              <a:t>Deleting obsolete objects to reduce policy inflation:</a:t>
            </a:r>
          </a:p>
          <a:p>
            <a:pPr lvl="2"/>
            <a:r>
              <a:rPr lang="en-US" dirty="0"/>
              <a:t>File Type</a:t>
            </a:r>
          </a:p>
          <a:p>
            <a:pPr lvl="2"/>
            <a:r>
              <a:rPr lang="en-US" dirty="0"/>
              <a:t>HTTP URL  </a:t>
            </a:r>
          </a:p>
          <a:p>
            <a:pPr lvl="2"/>
            <a:r>
              <a:rPr lang="en-US" dirty="0"/>
              <a:t>WebSocket URL</a:t>
            </a:r>
          </a:p>
          <a:p>
            <a:pPr lvl="2"/>
            <a:r>
              <a:rPr lang="en-US" dirty="0"/>
              <a:t>Parameter</a:t>
            </a:r>
          </a:p>
          <a:p>
            <a:pPr lvl="2"/>
            <a:r>
              <a:rPr lang="en-US" dirty="0"/>
              <a:t>Cookie</a:t>
            </a:r>
          </a:p>
          <a:p>
            <a:pPr lvl="2"/>
            <a:r>
              <a:rPr lang="en-US" dirty="0"/>
              <a:t>Redirection Domain</a:t>
            </a:r>
          </a:p>
          <a:p>
            <a:pPr lvl="2"/>
            <a:r>
              <a:rPr lang="en-US" dirty="0"/>
              <a:t>Hostnames</a:t>
            </a:r>
          </a:p>
          <a:p>
            <a:pPr lvl="1"/>
            <a:r>
              <a:rPr lang="en-US" dirty="0"/>
              <a:t>Relevant only to ‘Allowed Entities’ (and not *) – default is 90 days</a:t>
            </a:r>
          </a:p>
          <a:p>
            <a:pPr lvl="1"/>
            <a:endParaRPr lang="en-US" dirty="0"/>
          </a:p>
        </p:txBody>
      </p:sp>
      <p:pic>
        <p:nvPicPr>
          <p:cNvPr id="6" name="Picture 5">
            <a:extLst>
              <a:ext uri="{FF2B5EF4-FFF2-40B4-BE49-F238E27FC236}">
                <a16:creationId xmlns:a16="http://schemas.microsoft.com/office/drawing/2014/main" id="{4142285B-B1F7-45BA-938C-D682F11B55A5}"/>
              </a:ext>
            </a:extLst>
          </p:cNvPr>
          <p:cNvPicPr>
            <a:picLocks noChangeAspect="1"/>
          </p:cNvPicPr>
          <p:nvPr/>
        </p:nvPicPr>
        <p:blipFill>
          <a:blip r:embed="rId3"/>
          <a:stretch>
            <a:fillRect/>
          </a:stretch>
        </p:blipFill>
        <p:spPr>
          <a:xfrm>
            <a:off x="1092760" y="4638895"/>
            <a:ext cx="5638095" cy="314286"/>
          </a:xfrm>
          <a:prstGeom prst="rect">
            <a:avLst/>
          </a:prstGeom>
        </p:spPr>
      </p:pic>
      <p:pic>
        <p:nvPicPr>
          <p:cNvPr id="7" name="Picture 6">
            <a:extLst>
              <a:ext uri="{FF2B5EF4-FFF2-40B4-BE49-F238E27FC236}">
                <a16:creationId xmlns:a16="http://schemas.microsoft.com/office/drawing/2014/main" id="{95B32DD7-4367-4E55-8D06-140D12571140}"/>
              </a:ext>
            </a:extLst>
          </p:cNvPr>
          <p:cNvPicPr>
            <a:picLocks noChangeAspect="1"/>
          </p:cNvPicPr>
          <p:nvPr/>
        </p:nvPicPr>
        <p:blipFill>
          <a:blip r:embed="rId4"/>
          <a:stretch>
            <a:fillRect/>
          </a:stretch>
        </p:blipFill>
        <p:spPr>
          <a:xfrm>
            <a:off x="1092760" y="5045257"/>
            <a:ext cx="5533333" cy="1447619"/>
          </a:xfrm>
          <a:prstGeom prst="rect">
            <a:avLst/>
          </a:prstGeom>
        </p:spPr>
      </p:pic>
    </p:spTree>
    <p:extLst>
      <p:ext uri="{BB962C8B-B14F-4D97-AF65-F5344CB8AC3E}">
        <p14:creationId xmlns:p14="http://schemas.microsoft.com/office/powerpoint/2010/main" val="299944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E4EA-89CF-4B61-826C-E8E7E4F30D2B}"/>
              </a:ext>
            </a:extLst>
          </p:cNvPr>
          <p:cNvSpPr>
            <a:spLocks noGrp="1"/>
          </p:cNvSpPr>
          <p:nvPr>
            <p:ph type="title"/>
          </p:nvPr>
        </p:nvSpPr>
        <p:spPr/>
        <p:txBody>
          <a:bodyPr/>
          <a:lstStyle/>
          <a:p>
            <a:r>
              <a:rPr lang="en-US" dirty="0"/>
              <a:t>Learning Suggestions Graphs and Summary</a:t>
            </a:r>
          </a:p>
        </p:txBody>
      </p:sp>
      <p:sp>
        <p:nvSpPr>
          <p:cNvPr id="3" name="Footer Placeholder 2">
            <a:extLst>
              <a:ext uri="{FF2B5EF4-FFF2-40B4-BE49-F238E27FC236}">
                <a16:creationId xmlns:a16="http://schemas.microsoft.com/office/drawing/2014/main" id="{88361F14-E3B7-4F25-A314-5C29AC6EE368}"/>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CF14F4EB-AC56-4CA4-AFC7-A8A84BA47115}"/>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31</a:t>
            </a:fld>
            <a:endParaRPr lang="en-US" dirty="0">
              <a:gradFill>
                <a:gsLst>
                  <a:gs pos="0">
                    <a:srgbClr val="FFFFFF"/>
                  </a:gs>
                  <a:gs pos="100000">
                    <a:srgbClr val="FFFFFF"/>
                  </a:gs>
                </a:gsLst>
                <a:lin ang="5400000" scaled="1"/>
              </a:gradFill>
            </a:endParaRPr>
          </a:p>
        </p:txBody>
      </p:sp>
      <p:pic>
        <p:nvPicPr>
          <p:cNvPr id="6" name="Picture 5">
            <a:extLst>
              <a:ext uri="{FF2B5EF4-FFF2-40B4-BE49-F238E27FC236}">
                <a16:creationId xmlns:a16="http://schemas.microsoft.com/office/drawing/2014/main" id="{3459784F-3C56-482A-ACF8-F8C44FB46410}"/>
              </a:ext>
            </a:extLst>
          </p:cNvPr>
          <p:cNvPicPr>
            <a:picLocks noChangeAspect="1"/>
          </p:cNvPicPr>
          <p:nvPr/>
        </p:nvPicPr>
        <p:blipFill>
          <a:blip r:embed="rId3"/>
          <a:stretch>
            <a:fillRect/>
          </a:stretch>
        </p:blipFill>
        <p:spPr>
          <a:xfrm>
            <a:off x="982663" y="1540369"/>
            <a:ext cx="9220201" cy="4539263"/>
          </a:xfrm>
          <a:prstGeom prst="rect">
            <a:avLst/>
          </a:prstGeom>
        </p:spPr>
      </p:pic>
      <p:grpSp>
        <p:nvGrpSpPr>
          <p:cNvPr id="20" name="Group 19">
            <a:extLst>
              <a:ext uri="{FF2B5EF4-FFF2-40B4-BE49-F238E27FC236}">
                <a16:creationId xmlns:a16="http://schemas.microsoft.com/office/drawing/2014/main" id="{9A374CEA-3645-4125-B239-65A871731CA0}"/>
              </a:ext>
            </a:extLst>
          </p:cNvPr>
          <p:cNvGrpSpPr/>
          <p:nvPr/>
        </p:nvGrpSpPr>
        <p:grpSpPr>
          <a:xfrm>
            <a:off x="3191760" y="2702039"/>
            <a:ext cx="6889493" cy="2122214"/>
            <a:chOff x="3267074" y="1638229"/>
            <a:chExt cx="6950866" cy="2122214"/>
          </a:xfrm>
        </p:grpSpPr>
        <p:grpSp>
          <p:nvGrpSpPr>
            <p:cNvPr id="10" name="Group 9">
              <a:extLst>
                <a:ext uri="{FF2B5EF4-FFF2-40B4-BE49-F238E27FC236}">
                  <a16:creationId xmlns:a16="http://schemas.microsoft.com/office/drawing/2014/main" id="{4315E77D-A3AA-4D53-A849-54F7CFCEECDF}"/>
                </a:ext>
              </a:extLst>
            </p:cNvPr>
            <p:cNvGrpSpPr/>
            <p:nvPr/>
          </p:nvGrpSpPr>
          <p:grpSpPr>
            <a:xfrm>
              <a:off x="3267074" y="1638229"/>
              <a:ext cx="6950866" cy="2122214"/>
              <a:chOff x="3267074" y="1638229"/>
              <a:chExt cx="6950866" cy="2122214"/>
            </a:xfrm>
          </p:grpSpPr>
          <p:pic>
            <p:nvPicPr>
              <p:cNvPr id="7" name="Picture 6">
                <a:extLst>
                  <a:ext uri="{FF2B5EF4-FFF2-40B4-BE49-F238E27FC236}">
                    <a16:creationId xmlns:a16="http://schemas.microsoft.com/office/drawing/2014/main" id="{F0A541B4-94D3-46C4-8E8D-0CB2BCC146FD}"/>
                  </a:ext>
                </a:extLst>
              </p:cNvPr>
              <p:cNvPicPr>
                <a:picLocks noChangeAspect="1"/>
              </p:cNvPicPr>
              <p:nvPr/>
            </p:nvPicPr>
            <p:blipFill>
              <a:blip r:embed="rId4"/>
              <a:stretch>
                <a:fillRect/>
              </a:stretch>
            </p:blipFill>
            <p:spPr>
              <a:xfrm>
                <a:off x="3267074" y="1656194"/>
                <a:ext cx="6950866" cy="2104249"/>
              </a:xfrm>
              <a:prstGeom prst="rect">
                <a:avLst/>
              </a:prstGeom>
            </p:spPr>
          </p:pic>
          <p:sp>
            <p:nvSpPr>
              <p:cNvPr id="9" name="Rectangle 8">
                <a:extLst>
                  <a:ext uri="{FF2B5EF4-FFF2-40B4-BE49-F238E27FC236}">
                    <a16:creationId xmlns:a16="http://schemas.microsoft.com/office/drawing/2014/main" id="{B665F13C-D387-4AC0-8A0E-CA097C96F705}"/>
                  </a:ext>
                </a:extLst>
              </p:cNvPr>
              <p:cNvSpPr/>
              <p:nvPr/>
            </p:nvSpPr>
            <p:spPr>
              <a:xfrm>
                <a:off x="3267076" y="1638229"/>
                <a:ext cx="2133600" cy="238125"/>
              </a:xfrm>
              <a:prstGeom prst="rect">
                <a:avLst/>
              </a:prstGeom>
              <a:solidFill>
                <a:srgbClr val="92D05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B961E602-6D79-43FA-84C3-45F384474960}"/>
                </a:ext>
              </a:extLst>
            </p:cNvPr>
            <p:cNvSpPr txBox="1"/>
            <p:nvPr/>
          </p:nvSpPr>
          <p:spPr>
            <a:xfrm>
              <a:off x="3377170" y="2416223"/>
              <a:ext cx="2072281" cy="744819"/>
            </a:xfrm>
            <a:prstGeom prst="rect">
              <a:avLst/>
            </a:prstGeom>
            <a:solidFill>
              <a:schemeClr val="bg1"/>
            </a:solidFill>
          </p:spPr>
          <p:txBody>
            <a:bodyPr wrap="square" lIns="155448" tIns="155448" rIns="155448" bIns="155448" rtlCol="0">
              <a:spAutoFit/>
            </a:bodyPr>
            <a:lstStyle/>
            <a:p>
              <a:r>
                <a:rPr lang="en-US" sz="1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Filters learning list based on selection</a:t>
              </a:r>
            </a:p>
          </p:txBody>
        </p:sp>
        <p:sp>
          <p:nvSpPr>
            <p:cNvPr id="21" name="TextBox 20">
              <a:extLst>
                <a:ext uri="{FF2B5EF4-FFF2-40B4-BE49-F238E27FC236}">
                  <a16:creationId xmlns:a16="http://schemas.microsoft.com/office/drawing/2014/main" id="{E153F15F-0993-43B8-BF27-14C40A55F68F}"/>
                </a:ext>
              </a:extLst>
            </p:cNvPr>
            <p:cNvSpPr txBox="1"/>
            <p:nvPr/>
          </p:nvSpPr>
          <p:spPr>
            <a:xfrm>
              <a:off x="7984965" y="2373779"/>
              <a:ext cx="2072281" cy="744819"/>
            </a:xfrm>
            <a:prstGeom prst="rect">
              <a:avLst/>
            </a:prstGeom>
            <a:solidFill>
              <a:schemeClr val="bg1"/>
            </a:solidFill>
          </p:spPr>
          <p:txBody>
            <a:bodyPr wrap="square" lIns="155448" tIns="155448" rIns="155448" bIns="155448" rtlCol="0">
              <a:spAutoFit/>
            </a:bodyPr>
            <a:lstStyle/>
            <a:p>
              <a:r>
                <a:rPr lang="en-US" sz="1400" dirty="0">
                  <a:gradFill>
                    <a:gsLst>
                      <a:gs pos="0">
                        <a:schemeClr val="tx1"/>
                      </a:gs>
                      <a:gs pos="100000">
                        <a:schemeClr val="tx1"/>
                      </a:gs>
                    </a:gsLst>
                    <a:lin ang="5400000" scaled="1"/>
                  </a:gradFill>
                  <a:latin typeface="Arial" panose="020B0604020202020204" pitchFamily="34" charset="0"/>
                  <a:cs typeface="Arial" panose="020B0604020202020204" pitchFamily="34" charset="0"/>
                </a:rPr>
                <a:t>Filters learning list based on selection</a:t>
              </a:r>
            </a:p>
          </p:txBody>
        </p:sp>
      </p:grpSp>
      <p:cxnSp>
        <p:nvCxnSpPr>
          <p:cNvPr id="17" name="Straight Arrow Connector 16">
            <a:extLst>
              <a:ext uri="{FF2B5EF4-FFF2-40B4-BE49-F238E27FC236}">
                <a16:creationId xmlns:a16="http://schemas.microsoft.com/office/drawing/2014/main" id="{C06D7882-D586-4123-964E-DC49E9B25DD3}"/>
              </a:ext>
            </a:extLst>
          </p:cNvPr>
          <p:cNvCxnSpPr>
            <a:cxnSpLocks/>
          </p:cNvCxnSpPr>
          <p:nvPr/>
        </p:nvCxnSpPr>
        <p:spPr>
          <a:xfrm flipH="1">
            <a:off x="2468566" y="3370123"/>
            <a:ext cx="5399427" cy="9646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621A6CB-446C-48BF-AB70-E3295D2C3A6F}"/>
              </a:ext>
            </a:extLst>
          </p:cNvPr>
          <p:cNvCxnSpPr>
            <a:cxnSpLocks/>
          </p:cNvCxnSpPr>
          <p:nvPr/>
        </p:nvCxnSpPr>
        <p:spPr>
          <a:xfrm flipH="1">
            <a:off x="1192436" y="3370124"/>
            <a:ext cx="2108446" cy="25768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08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7CD3-DDA4-422A-8196-8DBAE2C955DD}"/>
              </a:ext>
            </a:extLst>
          </p:cNvPr>
          <p:cNvSpPr>
            <a:spLocks noGrp="1"/>
          </p:cNvSpPr>
          <p:nvPr>
            <p:ph type="title"/>
          </p:nvPr>
        </p:nvSpPr>
        <p:spPr>
          <a:xfrm>
            <a:off x="306309" y="304801"/>
            <a:ext cx="11579384" cy="867930"/>
          </a:xfrm>
        </p:spPr>
        <p:txBody>
          <a:bodyPr/>
          <a:lstStyle/>
          <a:p>
            <a:r>
              <a:rPr lang="en-US" dirty="0"/>
              <a:t>Simple Custom Attack Signatures</a:t>
            </a:r>
          </a:p>
        </p:txBody>
      </p:sp>
      <p:sp>
        <p:nvSpPr>
          <p:cNvPr id="3" name="Footer Placeholder 2">
            <a:extLst>
              <a:ext uri="{FF2B5EF4-FFF2-40B4-BE49-F238E27FC236}">
                <a16:creationId xmlns:a16="http://schemas.microsoft.com/office/drawing/2014/main" id="{58A88AAF-2A0D-41A2-B206-71F91F13284C}"/>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88CA23E7-62A5-40E8-AD0E-306ED5289314}"/>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32</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39EE6D7A-9FED-4E6B-A41D-C68F4B1F8F40}"/>
              </a:ext>
            </a:extLst>
          </p:cNvPr>
          <p:cNvSpPr>
            <a:spLocks noGrp="1"/>
          </p:cNvSpPr>
          <p:nvPr>
            <p:ph type="body" sz="quarter" idx="12"/>
          </p:nvPr>
        </p:nvSpPr>
        <p:spPr/>
        <p:txBody>
          <a:bodyPr/>
          <a:lstStyle/>
          <a:p>
            <a:r>
              <a:rPr lang="en-US" dirty="0"/>
              <a:t>Creating customer attack signatures requires some knowledge of regular expressions and SNORT</a:t>
            </a:r>
          </a:p>
          <a:p>
            <a:pPr lvl="1"/>
            <a:r>
              <a:rPr lang="en-US" dirty="0"/>
              <a:t>To help the ASM administrator, a new UI with ‘</a:t>
            </a:r>
            <a:r>
              <a:rPr lang="en-US" b="1" dirty="0"/>
              <a:t>Simple Edit Mode</a:t>
            </a:r>
            <a:r>
              <a:rPr lang="en-US" dirty="0"/>
              <a:t>’ has been introduced</a:t>
            </a:r>
          </a:p>
          <a:p>
            <a:pPr lvl="1"/>
            <a:endParaRPr lang="en-US" dirty="0"/>
          </a:p>
          <a:p>
            <a:pPr lvl="1"/>
            <a:endParaRPr lang="en-US" dirty="0"/>
          </a:p>
          <a:p>
            <a:pPr lvl="1"/>
            <a:endParaRPr lang="en-US" dirty="0"/>
          </a:p>
          <a:p>
            <a:pPr lvl="1"/>
            <a:endParaRPr lang="en-US" dirty="0"/>
          </a:p>
          <a:p>
            <a:pPr lvl="1"/>
            <a:r>
              <a:rPr lang="en-US" dirty="0"/>
              <a:t>Simple signatures can be converted to Snort syntax and vice-versa</a:t>
            </a:r>
          </a:p>
        </p:txBody>
      </p:sp>
      <p:pic>
        <p:nvPicPr>
          <p:cNvPr id="6" name="Picture 5">
            <a:extLst>
              <a:ext uri="{FF2B5EF4-FFF2-40B4-BE49-F238E27FC236}">
                <a16:creationId xmlns:a16="http://schemas.microsoft.com/office/drawing/2014/main" id="{4E15F143-F1B7-4DF0-97D7-EAE893E42BF6}"/>
              </a:ext>
            </a:extLst>
          </p:cNvPr>
          <p:cNvPicPr>
            <a:picLocks noChangeAspect="1"/>
          </p:cNvPicPr>
          <p:nvPr/>
        </p:nvPicPr>
        <p:blipFill>
          <a:blip r:embed="rId2"/>
          <a:stretch>
            <a:fillRect/>
          </a:stretch>
        </p:blipFill>
        <p:spPr>
          <a:xfrm>
            <a:off x="2605714" y="2978226"/>
            <a:ext cx="5933484" cy="1636661"/>
          </a:xfrm>
          <a:prstGeom prst="rect">
            <a:avLst/>
          </a:prstGeom>
        </p:spPr>
      </p:pic>
      <p:pic>
        <p:nvPicPr>
          <p:cNvPr id="7" name="Picture 6">
            <a:extLst>
              <a:ext uri="{FF2B5EF4-FFF2-40B4-BE49-F238E27FC236}">
                <a16:creationId xmlns:a16="http://schemas.microsoft.com/office/drawing/2014/main" id="{1485B534-CA87-4FF1-9986-226FAF19EFC9}"/>
              </a:ext>
            </a:extLst>
          </p:cNvPr>
          <p:cNvPicPr>
            <a:picLocks noChangeAspect="1"/>
          </p:cNvPicPr>
          <p:nvPr/>
        </p:nvPicPr>
        <p:blipFill>
          <a:blip r:embed="rId3"/>
          <a:stretch>
            <a:fillRect/>
          </a:stretch>
        </p:blipFill>
        <p:spPr>
          <a:xfrm>
            <a:off x="2639052" y="4970620"/>
            <a:ext cx="5933484" cy="1661930"/>
          </a:xfrm>
          <a:prstGeom prst="rect">
            <a:avLst/>
          </a:prstGeom>
        </p:spPr>
      </p:pic>
      <p:sp>
        <p:nvSpPr>
          <p:cNvPr id="8" name="Rectangle 7">
            <a:extLst>
              <a:ext uri="{FF2B5EF4-FFF2-40B4-BE49-F238E27FC236}">
                <a16:creationId xmlns:a16="http://schemas.microsoft.com/office/drawing/2014/main" id="{495194C9-BB44-4705-B543-BD116964C63B}"/>
              </a:ext>
            </a:extLst>
          </p:cNvPr>
          <p:cNvSpPr/>
          <p:nvPr/>
        </p:nvSpPr>
        <p:spPr>
          <a:xfrm>
            <a:off x="3615618" y="3209976"/>
            <a:ext cx="981776" cy="144379"/>
          </a:xfrm>
          <a:prstGeom prst="rect">
            <a:avLst/>
          </a:prstGeom>
          <a:noFill/>
          <a:ln w="31750"/>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A8FC8B40-AE66-482D-80AC-A144E19D2287}"/>
              </a:ext>
            </a:extLst>
          </p:cNvPr>
          <p:cNvSpPr/>
          <p:nvPr/>
        </p:nvSpPr>
        <p:spPr>
          <a:xfrm>
            <a:off x="3845747" y="5217466"/>
            <a:ext cx="981776" cy="144379"/>
          </a:xfrm>
          <a:prstGeom prst="rect">
            <a:avLst/>
          </a:prstGeom>
          <a:noFill/>
          <a:ln w="31750"/>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6215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58D1-CB04-440A-878F-9DF63A6FFCF0}"/>
              </a:ext>
            </a:extLst>
          </p:cNvPr>
          <p:cNvSpPr>
            <a:spLocks noGrp="1"/>
          </p:cNvSpPr>
          <p:nvPr>
            <p:ph type="title"/>
          </p:nvPr>
        </p:nvSpPr>
        <p:spPr/>
        <p:txBody>
          <a:bodyPr/>
          <a:lstStyle/>
          <a:p>
            <a:r>
              <a:rPr lang="en-US" dirty="0"/>
              <a:t>400% Performance Improvements in L7 DOS</a:t>
            </a:r>
          </a:p>
        </p:txBody>
      </p:sp>
      <p:sp>
        <p:nvSpPr>
          <p:cNvPr id="3" name="Footer Placeholder 2">
            <a:extLst>
              <a:ext uri="{FF2B5EF4-FFF2-40B4-BE49-F238E27FC236}">
                <a16:creationId xmlns:a16="http://schemas.microsoft.com/office/drawing/2014/main" id="{C8743560-AC20-42E3-B9F1-5C00CD45463E}"/>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EBE75F20-B88C-49EA-92A3-A10EFB7BB67A}"/>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33</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0C6EB35D-C0F6-4640-8A7D-A9FB20D89928}"/>
              </a:ext>
            </a:extLst>
          </p:cNvPr>
          <p:cNvSpPr>
            <a:spLocks noGrp="1"/>
          </p:cNvSpPr>
          <p:nvPr>
            <p:ph type="body" sz="quarter" idx="12"/>
          </p:nvPr>
        </p:nvSpPr>
        <p:spPr/>
        <p:txBody>
          <a:bodyPr/>
          <a:lstStyle/>
          <a:p>
            <a:r>
              <a:rPr lang="en-US" sz="2800" dirty="0"/>
              <a:t>When working with </a:t>
            </a:r>
            <a:r>
              <a:rPr lang="en-US" sz="2800" dirty="0" err="1"/>
              <a:t>DoS</a:t>
            </a:r>
            <a:r>
              <a:rPr lang="en-US" sz="2800" dirty="0"/>
              <a:t> profiles, throughput, latency and CPU utilization might pose an issue</a:t>
            </a:r>
          </a:p>
          <a:p>
            <a:r>
              <a:rPr lang="en-US" sz="2800" dirty="0"/>
              <a:t>In BIG-IP ASM V13.1 a “Fast L4 Profile” has been introduced (configurable) </a:t>
            </a:r>
          </a:p>
          <a:p>
            <a:pPr lvl="1"/>
            <a:r>
              <a:rPr lang="en-US" dirty="0"/>
              <a:t>The scope is the connection (Fast / Slow path) based on load</a:t>
            </a:r>
          </a:p>
          <a:p>
            <a:r>
              <a:rPr lang="en-US" sz="2800" dirty="0"/>
              <a:t>Fast connections are actually accelerated (accelerated by hardware if supported)</a:t>
            </a:r>
          </a:p>
        </p:txBody>
      </p:sp>
    </p:spTree>
    <p:extLst>
      <p:ext uri="{BB962C8B-B14F-4D97-AF65-F5344CB8AC3E}">
        <p14:creationId xmlns:p14="http://schemas.microsoft.com/office/powerpoint/2010/main" val="36200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6833-D2AE-4A09-B37E-7784A1413590}"/>
              </a:ext>
            </a:extLst>
          </p:cNvPr>
          <p:cNvSpPr>
            <a:spLocks noGrp="1"/>
          </p:cNvSpPr>
          <p:nvPr>
            <p:ph type="title"/>
          </p:nvPr>
        </p:nvSpPr>
        <p:spPr/>
        <p:txBody>
          <a:bodyPr/>
          <a:lstStyle/>
          <a:p>
            <a:r>
              <a:rPr lang="en-US" dirty="0"/>
              <a:t>400% Performance Improvements in L7 DOS</a:t>
            </a:r>
            <a:endParaRPr lang="de-DE" dirty="0"/>
          </a:p>
        </p:txBody>
      </p:sp>
      <p:sp>
        <p:nvSpPr>
          <p:cNvPr id="3" name="Footer Placeholder 2">
            <a:extLst>
              <a:ext uri="{FF2B5EF4-FFF2-40B4-BE49-F238E27FC236}">
                <a16:creationId xmlns:a16="http://schemas.microsoft.com/office/drawing/2014/main" id="{43C121FF-0F30-4D28-8922-2E466DDA3E78}"/>
              </a:ext>
            </a:extLst>
          </p:cNvPr>
          <p:cNvSpPr>
            <a:spLocks noGrp="1"/>
          </p:cNvSpPr>
          <p:nvPr>
            <p:ph type="ftr" sz="quarter" idx="10"/>
          </p:nvPr>
        </p:nvSpPr>
        <p:spPr/>
        <p:txBody>
          <a:bodyPr/>
          <a:lstStyle/>
          <a:p>
            <a:r>
              <a:rPr lang="en-US"/>
              <a:t>© F5 Networks  |  CONFIDENTIAL</a:t>
            </a:r>
            <a:endParaRPr lang="en-US" dirty="0"/>
          </a:p>
        </p:txBody>
      </p:sp>
      <p:sp>
        <p:nvSpPr>
          <p:cNvPr id="4" name="Slide Number Placeholder 3">
            <a:extLst>
              <a:ext uri="{FF2B5EF4-FFF2-40B4-BE49-F238E27FC236}">
                <a16:creationId xmlns:a16="http://schemas.microsoft.com/office/drawing/2014/main" id="{C35D11BC-D1EA-42AA-8F9E-E550C2557C4D}"/>
              </a:ext>
            </a:extLst>
          </p:cNvPr>
          <p:cNvSpPr>
            <a:spLocks noGrp="1"/>
          </p:cNvSpPr>
          <p:nvPr>
            <p:ph type="sldNum" sz="quarter" idx="11"/>
          </p:nvPr>
        </p:nvSpPr>
        <p:spPr/>
        <p:txBody>
          <a:bodyPr/>
          <a:lstStyle/>
          <a:p>
            <a:fld id="{49DF86D6-4B9D-4B83-AF23-D696D3CD110A}" type="slidenum">
              <a:rPr lang="en-US" smtClean="0"/>
              <a:pPr/>
              <a:t>34</a:t>
            </a:fld>
            <a:endParaRPr lang="en-US" dirty="0"/>
          </a:p>
        </p:txBody>
      </p:sp>
      <p:pic>
        <p:nvPicPr>
          <p:cNvPr id="6" name="Picture 5">
            <a:extLst>
              <a:ext uri="{FF2B5EF4-FFF2-40B4-BE49-F238E27FC236}">
                <a16:creationId xmlns:a16="http://schemas.microsoft.com/office/drawing/2014/main" id="{9BC0198E-12F2-4DA3-9362-C00855F3723F}"/>
              </a:ext>
            </a:extLst>
          </p:cNvPr>
          <p:cNvPicPr>
            <a:picLocks noChangeAspect="1"/>
          </p:cNvPicPr>
          <p:nvPr/>
        </p:nvPicPr>
        <p:blipFill>
          <a:blip r:embed="rId2"/>
          <a:stretch>
            <a:fillRect/>
          </a:stretch>
        </p:blipFill>
        <p:spPr>
          <a:xfrm>
            <a:off x="870857" y="1316797"/>
            <a:ext cx="8807533" cy="4155985"/>
          </a:xfrm>
          <a:prstGeom prst="rect">
            <a:avLst/>
          </a:prstGeom>
        </p:spPr>
      </p:pic>
    </p:spTree>
    <p:extLst>
      <p:ext uri="{BB962C8B-B14F-4D97-AF65-F5344CB8AC3E}">
        <p14:creationId xmlns:p14="http://schemas.microsoft.com/office/powerpoint/2010/main" val="33833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FBAC16-B13D-4B65-B5DB-0050690E5EA5}"/>
              </a:ext>
            </a:extLst>
          </p:cNvPr>
          <p:cNvSpPr>
            <a:spLocks noGrp="1"/>
          </p:cNvSpPr>
          <p:nvPr>
            <p:ph type="title"/>
          </p:nvPr>
        </p:nvSpPr>
        <p:spPr/>
        <p:txBody>
          <a:bodyPr/>
          <a:lstStyle/>
          <a:p>
            <a:r>
              <a:rPr lang="de-DE" dirty="0"/>
              <a:t>Performance Acceleration for L7 DDoS</a:t>
            </a:r>
          </a:p>
        </p:txBody>
      </p:sp>
      <p:sp>
        <p:nvSpPr>
          <p:cNvPr id="3" name="Footer Placeholder 2">
            <a:extLst>
              <a:ext uri="{FF2B5EF4-FFF2-40B4-BE49-F238E27FC236}">
                <a16:creationId xmlns:a16="http://schemas.microsoft.com/office/drawing/2014/main" id="{672FE395-9AD8-4612-AA5F-3104F09BED7B}"/>
              </a:ext>
            </a:extLst>
          </p:cNvPr>
          <p:cNvSpPr>
            <a:spLocks noGrp="1"/>
          </p:cNvSpPr>
          <p:nvPr>
            <p:ph type="ftr" sz="quarter" idx="3"/>
          </p:nvPr>
        </p:nvSpPr>
        <p:spPr/>
        <p:txBody>
          <a:bodyPr/>
          <a:lstStyle/>
          <a:p>
            <a:r>
              <a:rPr lang="en-US"/>
              <a:t>© F5 Networks  |  CONFIDENTIAL</a:t>
            </a:r>
            <a:endParaRPr lang="en-US" dirty="0"/>
          </a:p>
        </p:txBody>
      </p:sp>
      <p:sp>
        <p:nvSpPr>
          <p:cNvPr id="4" name="Slide Number Placeholder 3">
            <a:extLst>
              <a:ext uri="{FF2B5EF4-FFF2-40B4-BE49-F238E27FC236}">
                <a16:creationId xmlns:a16="http://schemas.microsoft.com/office/drawing/2014/main" id="{BB9B4ACB-F12D-491B-8189-541DBD5E3A12}"/>
              </a:ext>
            </a:extLst>
          </p:cNvPr>
          <p:cNvSpPr>
            <a:spLocks noGrp="1"/>
          </p:cNvSpPr>
          <p:nvPr>
            <p:ph type="sldNum" sz="quarter" idx="4"/>
          </p:nvPr>
        </p:nvSpPr>
        <p:spPr/>
        <p:txBody>
          <a:bodyPr/>
          <a:lstStyle/>
          <a:p>
            <a:fld id="{49DF86D6-4B9D-4B83-AF23-D696D3CD110A}" type="slidenum">
              <a:rPr lang="en-US" smtClean="0"/>
              <a:pPr/>
              <a:t>35</a:t>
            </a:fld>
            <a:endParaRPr lang="en-US" dirty="0"/>
          </a:p>
        </p:txBody>
      </p:sp>
      <p:pic>
        <p:nvPicPr>
          <p:cNvPr id="6" name="Picture 5">
            <a:extLst>
              <a:ext uri="{FF2B5EF4-FFF2-40B4-BE49-F238E27FC236}">
                <a16:creationId xmlns:a16="http://schemas.microsoft.com/office/drawing/2014/main" id="{B73324E1-9827-4B05-864F-EF85E3D619C7}"/>
              </a:ext>
            </a:extLst>
          </p:cNvPr>
          <p:cNvPicPr>
            <a:picLocks noChangeAspect="1"/>
          </p:cNvPicPr>
          <p:nvPr/>
        </p:nvPicPr>
        <p:blipFill>
          <a:blip r:embed="rId3"/>
          <a:stretch>
            <a:fillRect/>
          </a:stretch>
        </p:blipFill>
        <p:spPr>
          <a:xfrm>
            <a:off x="1295736" y="1172731"/>
            <a:ext cx="8207500" cy="5261548"/>
          </a:xfrm>
          <a:prstGeom prst="rect">
            <a:avLst/>
          </a:prstGeom>
        </p:spPr>
      </p:pic>
      <p:sp>
        <p:nvSpPr>
          <p:cNvPr id="8" name="Oval 7">
            <a:extLst>
              <a:ext uri="{FF2B5EF4-FFF2-40B4-BE49-F238E27FC236}">
                <a16:creationId xmlns:a16="http://schemas.microsoft.com/office/drawing/2014/main" id="{CB0255D0-A795-4469-80AC-BF0D9BD2A8BF}"/>
              </a:ext>
            </a:extLst>
          </p:cNvPr>
          <p:cNvSpPr/>
          <p:nvPr/>
        </p:nvSpPr>
        <p:spPr>
          <a:xfrm>
            <a:off x="3650566" y="5746652"/>
            <a:ext cx="1484142" cy="365125"/>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de-DE" sz="2000" dirty="0"/>
          </a:p>
        </p:txBody>
      </p:sp>
    </p:spTree>
    <p:extLst>
      <p:ext uri="{BB962C8B-B14F-4D97-AF65-F5344CB8AC3E}">
        <p14:creationId xmlns:p14="http://schemas.microsoft.com/office/powerpoint/2010/main" val="29090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03BC6793-B1D7-4E0F-9626-67256FC7F4EB}"/>
              </a:ext>
            </a:extLst>
          </p:cNvPr>
          <p:cNvSpPr txBox="1"/>
          <p:nvPr/>
        </p:nvSpPr>
        <p:spPr>
          <a:xfrm>
            <a:off x="4863460" y="5126248"/>
            <a:ext cx="1524000" cy="560153"/>
          </a:xfrm>
          <a:prstGeom prst="rect">
            <a:avLst/>
          </a:prstGeom>
          <a:noFill/>
        </p:spPr>
        <p:txBody>
          <a:bodyPr wrap="square" lIns="155448" tIns="155448" rIns="155448" bIns="155448" rtlCol="0">
            <a:spAutoFit/>
          </a:bodyPr>
          <a:lstStyle/>
          <a:p>
            <a:r>
              <a:rPr lang="en-US" sz="1600" dirty="0">
                <a:solidFill>
                  <a:schemeClr val="bg1"/>
                </a:solidFill>
                <a:latin typeface="Arial" panose="020B0604020202020204" pitchFamily="34" charset="0"/>
                <a:cs typeface="Arial" panose="020B0604020202020204" pitchFamily="34" charset="0"/>
              </a:rPr>
              <a:t>www.b.com</a:t>
            </a:r>
          </a:p>
        </p:txBody>
      </p:sp>
      <p:sp>
        <p:nvSpPr>
          <p:cNvPr id="2" name="Title 1">
            <a:extLst>
              <a:ext uri="{FF2B5EF4-FFF2-40B4-BE49-F238E27FC236}">
                <a16:creationId xmlns:a16="http://schemas.microsoft.com/office/drawing/2014/main" id="{E66588A4-6E35-48BC-B5CE-626919B36999}"/>
              </a:ext>
            </a:extLst>
          </p:cNvPr>
          <p:cNvSpPr>
            <a:spLocks noGrp="1"/>
          </p:cNvSpPr>
          <p:nvPr>
            <p:ph type="title"/>
          </p:nvPr>
        </p:nvSpPr>
        <p:spPr/>
        <p:txBody>
          <a:bodyPr/>
          <a:lstStyle/>
          <a:p>
            <a:r>
              <a:rPr lang="en-US" dirty="0"/>
              <a:t>Behavioral Analysis DoS</a:t>
            </a:r>
          </a:p>
        </p:txBody>
      </p:sp>
      <p:sp>
        <p:nvSpPr>
          <p:cNvPr id="3" name="Footer Placeholder 2">
            <a:extLst>
              <a:ext uri="{FF2B5EF4-FFF2-40B4-BE49-F238E27FC236}">
                <a16:creationId xmlns:a16="http://schemas.microsoft.com/office/drawing/2014/main" id="{649526E4-C686-4537-AC11-ED9C9C6F813E}"/>
              </a:ext>
            </a:extLst>
          </p:cNvPr>
          <p:cNvSpPr>
            <a:spLocks noGrp="1"/>
          </p:cNvSpPr>
          <p:nvPr>
            <p:ph type="ftr" sz="quarter" idx="10"/>
          </p:nvPr>
        </p:nvSpPr>
        <p:spPr>
          <a:xfrm>
            <a:off x="1588" y="6466389"/>
            <a:ext cx="4113728" cy="365125"/>
          </a:xfrm>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034EF95F-B85E-4C24-BCA9-BC7F80387481}"/>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36</a:t>
            </a:fld>
            <a:endParaRPr lang="en-US" dirty="0">
              <a:gradFill>
                <a:gsLst>
                  <a:gs pos="0">
                    <a:srgbClr val="FFFFFF"/>
                  </a:gs>
                  <a:gs pos="100000">
                    <a:srgbClr val="FFFFFF"/>
                  </a:gs>
                </a:gsLst>
                <a:lin ang="5400000" scaled="1"/>
              </a:gradFill>
            </a:endParaRPr>
          </a:p>
        </p:txBody>
      </p:sp>
      <p:pic>
        <p:nvPicPr>
          <p:cNvPr id="8" name="Picture 7">
            <a:extLst>
              <a:ext uri="{FF2B5EF4-FFF2-40B4-BE49-F238E27FC236}">
                <a16:creationId xmlns:a16="http://schemas.microsoft.com/office/drawing/2014/main" id="{4FE00276-A453-4022-84C4-D26FC6B1D0D0}"/>
              </a:ext>
            </a:extLst>
          </p:cNvPr>
          <p:cNvPicPr>
            <a:picLocks noChangeAspect="1"/>
          </p:cNvPicPr>
          <p:nvPr/>
        </p:nvPicPr>
        <p:blipFill>
          <a:blip r:embed="rId3"/>
          <a:stretch>
            <a:fillRect/>
          </a:stretch>
        </p:blipFill>
        <p:spPr>
          <a:xfrm>
            <a:off x="1684900" y="1090532"/>
            <a:ext cx="7949394" cy="3292648"/>
          </a:xfrm>
          <a:prstGeom prst="rect">
            <a:avLst/>
          </a:prstGeom>
        </p:spPr>
      </p:pic>
      <p:sp>
        <p:nvSpPr>
          <p:cNvPr id="9" name="TextBox 8">
            <a:extLst>
              <a:ext uri="{FF2B5EF4-FFF2-40B4-BE49-F238E27FC236}">
                <a16:creationId xmlns:a16="http://schemas.microsoft.com/office/drawing/2014/main" id="{E71D9D02-A72E-40EA-9D95-85FFD241D7F9}"/>
              </a:ext>
            </a:extLst>
          </p:cNvPr>
          <p:cNvSpPr txBox="1"/>
          <p:nvPr/>
        </p:nvSpPr>
        <p:spPr>
          <a:xfrm>
            <a:off x="2009881" y="5098444"/>
            <a:ext cx="1146646" cy="683264"/>
          </a:xfrm>
          <a:prstGeom prst="rect">
            <a:avLst/>
          </a:prstGeom>
          <a:noFill/>
        </p:spPr>
        <p:txBody>
          <a:bodyPr wrap="square" lIns="155448" tIns="155448" rIns="155448" bIns="155448" rtlCol="0">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HTTP</a:t>
            </a:r>
          </a:p>
        </p:txBody>
      </p:sp>
      <p:sp>
        <p:nvSpPr>
          <p:cNvPr id="10" name="TextBox 9">
            <a:extLst>
              <a:ext uri="{FF2B5EF4-FFF2-40B4-BE49-F238E27FC236}">
                <a16:creationId xmlns:a16="http://schemas.microsoft.com/office/drawing/2014/main" id="{D014ED83-7881-4854-9EDE-FCC663F235EE}"/>
              </a:ext>
            </a:extLst>
          </p:cNvPr>
          <p:cNvSpPr txBox="1"/>
          <p:nvPr/>
        </p:nvSpPr>
        <p:spPr>
          <a:xfrm>
            <a:off x="3620378" y="5098444"/>
            <a:ext cx="1436708" cy="683264"/>
          </a:xfrm>
          <a:prstGeom prst="rect">
            <a:avLst/>
          </a:prstGeom>
          <a:noFill/>
        </p:spPr>
        <p:txBody>
          <a:bodyPr wrap="square" lIns="155448" tIns="155448" rIns="155448" bIns="155448" rtlCol="0">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Profile</a:t>
            </a:r>
          </a:p>
        </p:txBody>
      </p:sp>
      <p:grpSp>
        <p:nvGrpSpPr>
          <p:cNvPr id="11" name="Group 10">
            <a:extLst>
              <a:ext uri="{FF2B5EF4-FFF2-40B4-BE49-F238E27FC236}">
                <a16:creationId xmlns:a16="http://schemas.microsoft.com/office/drawing/2014/main" id="{4C0050E1-401F-42FE-82E7-DEF4C1D5359F}"/>
              </a:ext>
            </a:extLst>
          </p:cNvPr>
          <p:cNvGrpSpPr/>
          <p:nvPr/>
        </p:nvGrpSpPr>
        <p:grpSpPr>
          <a:xfrm>
            <a:off x="7703927" y="4536326"/>
            <a:ext cx="1669110" cy="1298115"/>
            <a:chOff x="10388784" y="4604326"/>
            <a:chExt cx="1669110" cy="1298115"/>
          </a:xfrm>
        </p:grpSpPr>
        <p:sp>
          <p:nvSpPr>
            <p:cNvPr id="12" name="TextBox 11">
              <a:extLst>
                <a:ext uri="{FF2B5EF4-FFF2-40B4-BE49-F238E27FC236}">
                  <a16:creationId xmlns:a16="http://schemas.microsoft.com/office/drawing/2014/main" id="{6B5D40B2-4412-4DB6-85A3-C8A827DDFC97}"/>
                </a:ext>
              </a:extLst>
            </p:cNvPr>
            <p:cNvSpPr txBox="1"/>
            <p:nvPr/>
          </p:nvSpPr>
          <p:spPr>
            <a:xfrm>
              <a:off x="10388784" y="4604326"/>
              <a:ext cx="1669110" cy="683264"/>
            </a:xfrm>
            <a:prstGeom prst="rect">
              <a:avLst/>
            </a:prstGeom>
            <a:noFill/>
          </p:spPr>
          <p:txBody>
            <a:bodyPr wrap="square" lIns="155448" tIns="155448" rIns="155448" bIns="155448" rtlCol="0">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BADOS1</a:t>
              </a:r>
            </a:p>
          </p:txBody>
        </p:sp>
        <p:sp>
          <p:nvSpPr>
            <p:cNvPr id="13" name="TextBox 12">
              <a:extLst>
                <a:ext uri="{FF2B5EF4-FFF2-40B4-BE49-F238E27FC236}">
                  <a16:creationId xmlns:a16="http://schemas.microsoft.com/office/drawing/2014/main" id="{D265F8B7-F5B4-4D79-8EBE-2C008570A05C}"/>
                </a:ext>
              </a:extLst>
            </p:cNvPr>
            <p:cNvSpPr txBox="1"/>
            <p:nvPr/>
          </p:nvSpPr>
          <p:spPr>
            <a:xfrm>
              <a:off x="10388784" y="5219177"/>
              <a:ext cx="1669110" cy="683264"/>
            </a:xfrm>
            <a:prstGeom prst="rect">
              <a:avLst/>
            </a:prstGeom>
            <a:noFill/>
          </p:spPr>
          <p:txBody>
            <a:bodyPr wrap="square" lIns="155448" tIns="155448" rIns="155448" bIns="155448" rtlCol="0">
              <a:spAutoFit/>
            </a:bodyPr>
            <a:lstStyle/>
            <a:p>
              <a:r>
                <a:rPr lang="en-US" sz="2400" b="1"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BADOS2</a:t>
              </a:r>
            </a:p>
          </p:txBody>
        </p:sp>
      </p:grpSp>
      <p:grpSp>
        <p:nvGrpSpPr>
          <p:cNvPr id="15" name="Group 14">
            <a:extLst>
              <a:ext uri="{FF2B5EF4-FFF2-40B4-BE49-F238E27FC236}">
                <a16:creationId xmlns:a16="http://schemas.microsoft.com/office/drawing/2014/main" id="{EED34A17-E57B-4C1F-946B-367CE104C132}"/>
              </a:ext>
            </a:extLst>
          </p:cNvPr>
          <p:cNvGrpSpPr/>
          <p:nvPr/>
        </p:nvGrpSpPr>
        <p:grpSpPr>
          <a:xfrm>
            <a:off x="6630551" y="4536328"/>
            <a:ext cx="1436708" cy="1245379"/>
            <a:chOff x="9315408" y="4604326"/>
            <a:chExt cx="1436708" cy="1395961"/>
          </a:xfrm>
        </p:grpSpPr>
        <p:sp>
          <p:nvSpPr>
            <p:cNvPr id="16" name="TextBox 15">
              <a:extLst>
                <a:ext uri="{FF2B5EF4-FFF2-40B4-BE49-F238E27FC236}">
                  <a16:creationId xmlns:a16="http://schemas.microsoft.com/office/drawing/2014/main" id="{36799DD1-8724-47EE-853A-CFF2817641E2}"/>
                </a:ext>
              </a:extLst>
            </p:cNvPr>
            <p:cNvSpPr txBox="1"/>
            <p:nvPr/>
          </p:nvSpPr>
          <p:spPr>
            <a:xfrm>
              <a:off x="9315408" y="5189838"/>
              <a:ext cx="1436708" cy="683264"/>
            </a:xfrm>
            <a:prstGeom prst="rect">
              <a:avLst/>
            </a:prstGeom>
            <a:noFill/>
          </p:spPr>
          <p:txBody>
            <a:bodyPr wrap="square" lIns="155448" tIns="155448" rIns="155448" bIns="155448" rtlCol="0">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VS</a:t>
              </a:r>
            </a:p>
          </p:txBody>
        </p:sp>
        <p:sp>
          <p:nvSpPr>
            <p:cNvPr id="18" name="TextBox 17">
              <a:extLst>
                <a:ext uri="{FF2B5EF4-FFF2-40B4-BE49-F238E27FC236}">
                  <a16:creationId xmlns:a16="http://schemas.microsoft.com/office/drawing/2014/main" id="{3733D835-BDED-4A6C-ADA3-80DDA0AE6FB2}"/>
                </a:ext>
              </a:extLst>
            </p:cNvPr>
            <p:cNvSpPr txBox="1"/>
            <p:nvPr/>
          </p:nvSpPr>
          <p:spPr>
            <a:xfrm>
              <a:off x="9315408" y="4609576"/>
              <a:ext cx="1436708" cy="683264"/>
            </a:xfrm>
            <a:prstGeom prst="rect">
              <a:avLst/>
            </a:prstGeom>
            <a:noFill/>
          </p:spPr>
          <p:txBody>
            <a:bodyPr wrap="square" lIns="155448" tIns="155448" rIns="155448" bIns="155448" rtlCol="0">
              <a:sp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VS</a:t>
              </a:r>
            </a:p>
          </p:txBody>
        </p:sp>
        <p:sp>
          <p:nvSpPr>
            <p:cNvPr id="19" name="Rectangle 18">
              <a:extLst>
                <a:ext uri="{FF2B5EF4-FFF2-40B4-BE49-F238E27FC236}">
                  <a16:creationId xmlns:a16="http://schemas.microsoft.com/office/drawing/2014/main" id="{CFFD0CBE-82D5-4AB5-BFBA-33A89FE78C60}"/>
                </a:ext>
              </a:extLst>
            </p:cNvPr>
            <p:cNvSpPr/>
            <p:nvPr/>
          </p:nvSpPr>
          <p:spPr>
            <a:xfrm>
              <a:off x="9315408" y="4604326"/>
              <a:ext cx="718354" cy="1395961"/>
            </a:xfrm>
            <a:prstGeom prst="rect">
              <a:avLst/>
            </a:prstGeom>
            <a:noFill/>
            <a:ln w="28575">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0" name="Straight Arrow Connector 19">
            <a:extLst>
              <a:ext uri="{FF2B5EF4-FFF2-40B4-BE49-F238E27FC236}">
                <a16:creationId xmlns:a16="http://schemas.microsoft.com/office/drawing/2014/main" id="{4BE2FC16-7489-4DFB-A876-A3C348084622}"/>
              </a:ext>
            </a:extLst>
          </p:cNvPr>
          <p:cNvCxnSpPr>
            <a:stCxn id="9" idx="3"/>
            <a:endCxn id="10" idx="1"/>
          </p:cNvCxnSpPr>
          <p:nvPr/>
        </p:nvCxnSpPr>
        <p:spPr>
          <a:xfrm>
            <a:off x="3156528" y="5440076"/>
            <a:ext cx="463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335FB3-6867-4C34-A04B-223B7CE58C2D}"/>
              </a:ext>
            </a:extLst>
          </p:cNvPr>
          <p:cNvCxnSpPr>
            <a:cxnSpLocks/>
          </p:cNvCxnSpPr>
          <p:nvPr/>
        </p:nvCxnSpPr>
        <p:spPr>
          <a:xfrm>
            <a:off x="4913022" y="5492808"/>
            <a:ext cx="14744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1CCC66-2F69-4D4C-9228-E4E4996CE1DD}"/>
              </a:ext>
            </a:extLst>
          </p:cNvPr>
          <p:cNvCxnSpPr/>
          <p:nvPr/>
        </p:nvCxnSpPr>
        <p:spPr>
          <a:xfrm>
            <a:off x="7364155" y="4877957"/>
            <a:ext cx="463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D07A89E-DA38-493F-A78B-9CB50964231A}"/>
              </a:ext>
            </a:extLst>
          </p:cNvPr>
          <p:cNvCxnSpPr/>
          <p:nvPr/>
        </p:nvCxnSpPr>
        <p:spPr>
          <a:xfrm>
            <a:off x="7376181" y="5492808"/>
            <a:ext cx="46385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34B2AE-3C02-43F0-855F-50C76F787BF9}"/>
              </a:ext>
            </a:extLst>
          </p:cNvPr>
          <p:cNvSpPr txBox="1"/>
          <p:nvPr/>
        </p:nvSpPr>
        <p:spPr>
          <a:xfrm rot="20103288">
            <a:off x="4758856" y="4625067"/>
            <a:ext cx="1524000" cy="560153"/>
          </a:xfrm>
          <a:prstGeom prst="rect">
            <a:avLst/>
          </a:prstGeom>
          <a:noFill/>
        </p:spPr>
        <p:txBody>
          <a:bodyPr wrap="square" lIns="155448" tIns="155448" rIns="155448" bIns="155448" rtlCol="0">
            <a:spAutoFit/>
          </a:bodyPr>
          <a:lstStyle/>
          <a:p>
            <a:r>
              <a:rPr lang="en-US" sz="1600" dirty="0">
                <a:solidFill>
                  <a:schemeClr val="bg1"/>
                </a:solidFill>
                <a:latin typeface="Arial" panose="020B0604020202020204" pitchFamily="34" charset="0"/>
                <a:cs typeface="Arial" panose="020B0604020202020204" pitchFamily="34" charset="0"/>
              </a:rPr>
              <a:t>www.a.com</a:t>
            </a:r>
          </a:p>
        </p:txBody>
      </p:sp>
      <p:cxnSp>
        <p:nvCxnSpPr>
          <p:cNvPr id="31" name="Straight Arrow Connector 30">
            <a:extLst>
              <a:ext uri="{FF2B5EF4-FFF2-40B4-BE49-F238E27FC236}">
                <a16:creationId xmlns:a16="http://schemas.microsoft.com/office/drawing/2014/main" id="{196054FB-5064-40E2-9397-C45D9F5AD854}"/>
              </a:ext>
            </a:extLst>
          </p:cNvPr>
          <p:cNvCxnSpPr>
            <a:cxnSpLocks/>
          </p:cNvCxnSpPr>
          <p:nvPr/>
        </p:nvCxnSpPr>
        <p:spPr>
          <a:xfrm flipV="1">
            <a:off x="4863461" y="4781641"/>
            <a:ext cx="1563861" cy="5175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00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4728B-7DC6-42CE-83D9-B83AE5C4EAF2}"/>
              </a:ext>
            </a:extLst>
          </p:cNvPr>
          <p:cNvSpPr>
            <a:spLocks noGrp="1"/>
          </p:cNvSpPr>
          <p:nvPr>
            <p:ph type="title"/>
          </p:nvPr>
        </p:nvSpPr>
        <p:spPr/>
        <p:txBody>
          <a:bodyPr/>
          <a:lstStyle/>
          <a:p>
            <a:r>
              <a:rPr lang="en-US" dirty="0"/>
              <a:t>Additional Features</a:t>
            </a:r>
          </a:p>
        </p:txBody>
      </p:sp>
      <p:sp>
        <p:nvSpPr>
          <p:cNvPr id="3" name="Footer Placeholder 2">
            <a:extLst>
              <a:ext uri="{FF2B5EF4-FFF2-40B4-BE49-F238E27FC236}">
                <a16:creationId xmlns:a16="http://schemas.microsoft.com/office/drawing/2014/main" id="{0911AD76-78B3-4D01-BB7C-470A890CBB81}"/>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3C2889E2-1AD4-46DE-93A8-D43DAFD4A7B4}"/>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37</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99E37462-8B31-4C2F-BAB1-264B7B02A7C6}"/>
              </a:ext>
            </a:extLst>
          </p:cNvPr>
          <p:cNvSpPr>
            <a:spLocks noGrp="1"/>
          </p:cNvSpPr>
          <p:nvPr>
            <p:ph type="body" sz="quarter" idx="12"/>
          </p:nvPr>
        </p:nvSpPr>
        <p:spPr>
          <a:xfrm>
            <a:off x="306309" y="1242003"/>
            <a:ext cx="11579384" cy="5181600"/>
          </a:xfrm>
        </p:spPr>
        <p:txBody>
          <a:bodyPr/>
          <a:lstStyle/>
          <a:p>
            <a:r>
              <a:rPr lang="en-US" dirty="0"/>
              <a:t>Support new DAST vendors integration</a:t>
            </a:r>
          </a:p>
          <a:p>
            <a:pPr lvl="1"/>
            <a:r>
              <a:rPr lang="en-US" dirty="0"/>
              <a:t>ImmuniWeb© from HT Bridge</a:t>
            </a:r>
          </a:p>
          <a:p>
            <a:pPr lvl="1"/>
            <a:r>
              <a:rPr lang="en-US" dirty="0"/>
              <a:t>IBM© Appscan© report format updates</a:t>
            </a:r>
          </a:p>
          <a:p>
            <a:r>
              <a:rPr lang="en-US" dirty="0"/>
              <a:t>REST APIs for ASM management Phase III </a:t>
            </a:r>
          </a:p>
          <a:p>
            <a:pPr lvl="1"/>
            <a:r>
              <a:rPr lang="en-US" dirty="0"/>
              <a:t>Bridging the gap of features, all ASM features supported by REST</a:t>
            </a:r>
          </a:p>
          <a:p>
            <a:r>
              <a:rPr lang="en-US" dirty="0"/>
              <a:t>Server response header scrubbing</a:t>
            </a:r>
          </a:p>
          <a:p>
            <a:pPr lvl="1"/>
            <a:r>
              <a:rPr lang="en-US" dirty="0"/>
              <a:t>Automatic removal of the “X-powered-by”  and additional HTTP header response to mitigate application fingerprinting</a:t>
            </a:r>
          </a:p>
          <a:p>
            <a:r>
              <a:rPr lang="en-US" dirty="0"/>
              <a:t>Basic Load Balancing Features for ASM Stand Alone</a:t>
            </a:r>
          </a:p>
          <a:p>
            <a:pPr lvl="1"/>
            <a:r>
              <a:rPr lang="en-US" dirty="0"/>
              <a:t>Same as other security products (AFM / APM)</a:t>
            </a:r>
          </a:p>
          <a:p>
            <a:pPr lvl="1"/>
            <a:r>
              <a:rPr lang="en-US" dirty="0"/>
              <a:t>Round Robin, Priority LB, Ratio LB</a:t>
            </a:r>
          </a:p>
        </p:txBody>
      </p:sp>
      <p:pic>
        <p:nvPicPr>
          <p:cNvPr id="7" name="Picture 6">
            <a:extLst>
              <a:ext uri="{FF2B5EF4-FFF2-40B4-BE49-F238E27FC236}">
                <a16:creationId xmlns:a16="http://schemas.microsoft.com/office/drawing/2014/main" id="{DB1A3BB4-8D67-40FA-93DB-18A37873FF65}"/>
              </a:ext>
            </a:extLst>
          </p:cNvPr>
          <p:cNvPicPr>
            <a:picLocks noChangeAspect="1"/>
          </p:cNvPicPr>
          <p:nvPr/>
        </p:nvPicPr>
        <p:blipFill>
          <a:blip r:embed="rId3"/>
          <a:stretch>
            <a:fillRect/>
          </a:stretch>
        </p:blipFill>
        <p:spPr>
          <a:xfrm>
            <a:off x="6745002" y="1900143"/>
            <a:ext cx="1570907" cy="272056"/>
          </a:xfrm>
          <a:prstGeom prst="rect">
            <a:avLst/>
          </a:prstGeom>
        </p:spPr>
      </p:pic>
      <p:pic>
        <p:nvPicPr>
          <p:cNvPr id="2050" name="Picture 2" descr="Image result for ibm appscan">
            <a:extLst>
              <a:ext uri="{FF2B5EF4-FFF2-40B4-BE49-F238E27FC236}">
                <a16:creationId xmlns:a16="http://schemas.microsoft.com/office/drawing/2014/main" id="{C95FE134-A66F-4D70-BC57-A9ED950C78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9677" y="2172199"/>
            <a:ext cx="1046879" cy="523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1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1129C1-D380-4DDC-9065-0561CD0841C1}"/>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CC48002E-7C39-4FAF-9172-8955F727415F}"/>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38</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7DAC240-7024-4FF2-B8C4-13E2E12F1A64}"/>
              </a:ext>
            </a:extLst>
          </p:cNvPr>
          <p:cNvSpPr>
            <a:spLocks noGrp="1"/>
          </p:cNvSpPr>
          <p:nvPr>
            <p:ph type="body" sz="quarter" idx="12"/>
          </p:nvPr>
        </p:nvSpPr>
        <p:spPr/>
        <p:txBody>
          <a:bodyPr/>
          <a:lstStyle/>
          <a:p>
            <a:endParaRPr lang="en-US" dirty="0"/>
          </a:p>
          <a:p>
            <a:endParaRPr lang="en-US" dirty="0"/>
          </a:p>
          <a:p>
            <a:endParaRPr lang="en-US" dirty="0"/>
          </a:p>
          <a:p>
            <a:pPr marL="0" indent="0" algn="ctr">
              <a:buNone/>
            </a:pPr>
            <a:r>
              <a:rPr lang="en-US" sz="7200" dirty="0"/>
              <a:t>Anti-Bot Mobile SDK</a:t>
            </a:r>
            <a:endParaRPr lang="en-US" dirty="0"/>
          </a:p>
        </p:txBody>
      </p:sp>
    </p:spTree>
    <p:extLst>
      <p:ext uri="{BB962C8B-B14F-4D97-AF65-F5344CB8AC3E}">
        <p14:creationId xmlns:p14="http://schemas.microsoft.com/office/powerpoint/2010/main" val="20879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196" indent="-514196">
              <a:buFont typeface="+mj-lt"/>
              <a:buAutoNum type="arabicPeriod"/>
            </a:pPr>
            <a:r>
              <a:rPr lang="en-US" sz="2799" dirty="0"/>
              <a:t>Existing mobile App is in the App Store</a:t>
            </a:r>
          </a:p>
          <a:p>
            <a:pPr marL="514196" indent="-514196">
              <a:buFont typeface="+mj-lt"/>
              <a:buAutoNum type="arabicPeriod"/>
            </a:pPr>
            <a:r>
              <a:rPr lang="en-US" sz="2799" dirty="0"/>
              <a:t>SDK is sent to the customer</a:t>
            </a:r>
          </a:p>
          <a:p>
            <a:pPr marL="514196" indent="-514196">
              <a:buFont typeface="+mj-lt"/>
              <a:buAutoNum type="arabicPeriod"/>
            </a:pPr>
            <a:r>
              <a:rPr lang="en-US" sz="2799" dirty="0"/>
              <a:t>Customer integrates the SDK to his existing Mobile App</a:t>
            </a:r>
          </a:p>
          <a:p>
            <a:pPr marL="514196" indent="-514196">
              <a:buFont typeface="+mj-lt"/>
              <a:buAutoNum type="arabicPeriod"/>
            </a:pPr>
            <a:r>
              <a:rPr lang="en-US" sz="2799" dirty="0"/>
              <a:t>Customer uploads new version of the App to the App Store (includes the new functionality)</a:t>
            </a:r>
          </a:p>
          <a:p>
            <a:pPr marL="514196" indent="-514196">
              <a:buFont typeface="+mj-lt"/>
              <a:buAutoNum type="arabicPeriod"/>
            </a:pPr>
            <a:r>
              <a:rPr lang="en-US" sz="2799" dirty="0"/>
              <a:t>End users download the new App</a:t>
            </a:r>
          </a:p>
          <a:p>
            <a:pPr marL="514196" indent="-514196">
              <a:buFont typeface="+mj-lt"/>
              <a:buAutoNum type="arabicPeriod"/>
            </a:pPr>
            <a:r>
              <a:rPr lang="en-US" sz="2799" dirty="0"/>
              <a:t>ASM now knows that the endpoint is indeed a mobile device with un-tampered app</a:t>
            </a:r>
          </a:p>
        </p:txBody>
      </p:sp>
      <p:sp>
        <p:nvSpPr>
          <p:cNvPr id="2" name="Title 1"/>
          <p:cNvSpPr>
            <a:spLocks noGrp="1"/>
          </p:cNvSpPr>
          <p:nvPr>
            <p:ph type="title"/>
          </p:nvPr>
        </p:nvSpPr>
        <p:spPr/>
        <p:txBody>
          <a:bodyPr/>
          <a:lstStyle/>
          <a:p>
            <a:r>
              <a:rPr lang="en-US" dirty="0"/>
              <a:t>A.Bot SDK Customer Use Case</a:t>
            </a:r>
          </a:p>
        </p:txBody>
      </p:sp>
    </p:spTree>
    <p:extLst>
      <p:ext uri="{BB962C8B-B14F-4D97-AF65-F5344CB8AC3E}">
        <p14:creationId xmlns:p14="http://schemas.microsoft.com/office/powerpoint/2010/main" val="48070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Capital One – API Maturity </a:t>
            </a:r>
          </a:p>
        </p:txBody>
      </p:sp>
      <p:sp>
        <p:nvSpPr>
          <p:cNvPr id="3" name="Footer Placeholder 2">
            <a:extLst>
              <a:ext uri="{FF2B5EF4-FFF2-40B4-BE49-F238E27FC236}">
                <a16:creationId xmlns:a16="http://schemas.microsoft.com/office/drawing/2014/main" id="{F019C15E-B5C3-4701-BC78-2059FA181A9C}"/>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11"/>
          </p:nvPr>
        </p:nvSpPr>
        <p:spPr/>
        <p:txBody>
          <a:bodyPr/>
          <a:lstStyle/>
          <a:p>
            <a:fld id="{49DF86D6-4B9D-4B83-AF23-D696D3CD110A}" type="slidenum">
              <a:rPr lang="en-US" smtClean="0"/>
              <a:pPr/>
              <a:t>4</a:t>
            </a:fld>
            <a:endParaRPr lang="en-US" dirty="0"/>
          </a:p>
        </p:txBody>
      </p:sp>
      <p:sp>
        <p:nvSpPr>
          <p:cNvPr id="2" name="Text Placeholder 1">
            <a:extLst>
              <a:ext uri="{FF2B5EF4-FFF2-40B4-BE49-F238E27FC236}">
                <a16:creationId xmlns:a16="http://schemas.microsoft.com/office/drawing/2014/main" id="{0DA6060E-026E-4EA8-B02D-F1F05521E74A}"/>
              </a:ext>
            </a:extLst>
          </p:cNvPr>
          <p:cNvSpPr>
            <a:spLocks noGrp="1"/>
          </p:cNvSpPr>
          <p:nvPr>
            <p:ph type="body" sz="quarter" idx="12"/>
          </p:nvPr>
        </p:nvSpPr>
        <p:spPr>
          <a:xfrm>
            <a:off x="381000" y="1339293"/>
            <a:ext cx="5715000" cy="4572000"/>
          </a:xfrm>
        </p:spPr>
        <p:txBody>
          <a:bodyPr/>
          <a:lstStyle/>
          <a:p>
            <a:pPr marL="0" indent="0" fontAlgn="base">
              <a:buNone/>
            </a:pPr>
            <a:r>
              <a:rPr lang="en-US" b="0" dirty="0"/>
              <a:t>Capital One defines five distinctive layers that offer value to any organization doing APIs</a:t>
            </a:r>
          </a:p>
        </p:txBody>
      </p:sp>
      <p:sp>
        <p:nvSpPr>
          <p:cNvPr id="5" name="Text Placeholder 4">
            <a:extLst>
              <a:ext uri="{FF2B5EF4-FFF2-40B4-BE49-F238E27FC236}">
                <a16:creationId xmlns:a16="http://schemas.microsoft.com/office/drawing/2014/main" id="{BF466AE6-DDF0-4828-BB97-D72F4EB97394}"/>
              </a:ext>
            </a:extLst>
          </p:cNvPr>
          <p:cNvSpPr>
            <a:spLocks noGrp="1"/>
          </p:cNvSpPr>
          <p:nvPr>
            <p:ph type="body" sz="quarter" idx="14"/>
          </p:nvPr>
        </p:nvSpPr>
        <p:spPr>
          <a:xfrm>
            <a:off x="5311037" y="1261390"/>
            <a:ext cx="6576164" cy="5680552"/>
          </a:xfrm>
        </p:spPr>
        <p:txBody>
          <a:bodyPr/>
          <a:lstStyle/>
          <a:p>
            <a:pPr fontAlgn="base"/>
            <a:r>
              <a:rPr lang="en-US" sz="2800" dirty="0">
                <a:solidFill>
                  <a:srgbClr val="FF0000"/>
                </a:solidFill>
              </a:rPr>
              <a:t>Functional</a:t>
            </a:r>
            <a:r>
              <a:rPr lang="en-US" sz="2800" b="0" dirty="0"/>
              <a:t> - doing the basics</a:t>
            </a:r>
          </a:p>
          <a:p>
            <a:pPr fontAlgn="base"/>
            <a:r>
              <a:rPr lang="en-US" sz="2800" dirty="0">
                <a:solidFill>
                  <a:srgbClr val="FF0000"/>
                </a:solidFill>
              </a:rPr>
              <a:t>Reliable</a:t>
            </a:r>
            <a:r>
              <a:rPr lang="en-US" sz="2800" b="0" dirty="0"/>
              <a:t> - reliable, scalable</a:t>
            </a:r>
          </a:p>
          <a:p>
            <a:pPr fontAlgn="base"/>
            <a:r>
              <a:rPr lang="en-US" sz="2800" dirty="0">
                <a:solidFill>
                  <a:srgbClr val="FF0000"/>
                </a:solidFill>
              </a:rPr>
              <a:t>Intuitive</a:t>
            </a:r>
            <a:r>
              <a:rPr lang="en-US" sz="2800" b="0" dirty="0"/>
              <a:t> - developer experience is key, standardizing and streamlining </a:t>
            </a:r>
          </a:p>
          <a:p>
            <a:pPr fontAlgn="base"/>
            <a:r>
              <a:rPr lang="en-US" sz="2800" dirty="0">
                <a:solidFill>
                  <a:srgbClr val="FF0000"/>
                </a:solidFill>
              </a:rPr>
              <a:t>Empowering</a:t>
            </a:r>
            <a:r>
              <a:rPr lang="en-US" sz="2800" b="0" dirty="0"/>
              <a:t> - deliver value to an organization by being function, reliable, and intuitive - contributes significantly to operations.</a:t>
            </a:r>
          </a:p>
          <a:p>
            <a:pPr fontAlgn="base"/>
            <a:r>
              <a:rPr lang="en-US" sz="2800" dirty="0">
                <a:solidFill>
                  <a:srgbClr val="FF0000"/>
                </a:solidFill>
              </a:rPr>
              <a:t>Transformative</a:t>
            </a:r>
            <a:r>
              <a:rPr lang="en-US" sz="2800" b="0" dirty="0"/>
              <a:t> - APIs that are game changer. Few ever rise to this level, but all should aspire to this level of maturity.</a:t>
            </a:r>
          </a:p>
          <a:p>
            <a:endParaRPr lang="en-US" sz="2800" dirty="0"/>
          </a:p>
        </p:txBody>
      </p:sp>
      <p:pic>
        <p:nvPicPr>
          <p:cNvPr id="7" name="Picture 6">
            <a:extLst>
              <a:ext uri="{FF2B5EF4-FFF2-40B4-BE49-F238E27FC236}">
                <a16:creationId xmlns:a16="http://schemas.microsoft.com/office/drawing/2014/main" id="{F4CAF227-A40A-4AA4-890D-1AEBE0BFD1BD}"/>
              </a:ext>
            </a:extLst>
          </p:cNvPr>
          <p:cNvPicPr>
            <a:picLocks noChangeAspect="1"/>
          </p:cNvPicPr>
          <p:nvPr/>
        </p:nvPicPr>
        <p:blipFill>
          <a:blip r:embed="rId3"/>
          <a:stretch>
            <a:fillRect/>
          </a:stretch>
        </p:blipFill>
        <p:spPr>
          <a:xfrm>
            <a:off x="676405" y="3496996"/>
            <a:ext cx="4634632" cy="2610225"/>
          </a:xfrm>
          <a:prstGeom prst="rect">
            <a:avLst/>
          </a:prstGeom>
        </p:spPr>
      </p:pic>
    </p:spTree>
    <p:extLst>
      <p:ext uri="{BB962C8B-B14F-4D97-AF65-F5344CB8AC3E}">
        <p14:creationId xmlns:p14="http://schemas.microsoft.com/office/powerpoint/2010/main" val="131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E297C8-0006-476B-9024-83061503E2A6}"/>
              </a:ext>
            </a:extLst>
          </p:cNvPr>
          <p:cNvPicPr>
            <a:picLocks noChangeAspect="1"/>
          </p:cNvPicPr>
          <p:nvPr/>
        </p:nvPicPr>
        <p:blipFill>
          <a:blip r:embed="rId3"/>
          <a:stretch>
            <a:fillRect/>
          </a:stretch>
        </p:blipFill>
        <p:spPr>
          <a:xfrm>
            <a:off x="781496" y="1236818"/>
            <a:ext cx="10778348" cy="5191970"/>
          </a:xfrm>
          <a:prstGeom prst="rect">
            <a:avLst/>
          </a:prstGeom>
        </p:spPr>
      </p:pic>
      <p:sp>
        <p:nvSpPr>
          <p:cNvPr id="2" name="Title 1">
            <a:extLst>
              <a:ext uri="{FF2B5EF4-FFF2-40B4-BE49-F238E27FC236}">
                <a16:creationId xmlns:a16="http://schemas.microsoft.com/office/drawing/2014/main" id="{3D40A1B8-0FEC-4615-B6CC-65409062A09F}"/>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B08EA14-3BCD-4FE0-96C8-3A1408135056}"/>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0A2680B8-8546-49CA-BBBD-BDEDE0FF2437}"/>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40</a:t>
            </a:fld>
            <a:endParaRPr lang="en-US" dirty="0">
              <a:gradFill>
                <a:gsLst>
                  <a:gs pos="0">
                    <a:srgbClr val="FFFFFF"/>
                  </a:gs>
                  <a:gs pos="100000">
                    <a:srgbClr val="FFFFFF"/>
                  </a:gs>
                </a:gsLst>
                <a:lin ang="5400000" scaled="1"/>
              </a:gradFill>
            </a:endParaRPr>
          </a:p>
        </p:txBody>
      </p:sp>
      <p:sp>
        <p:nvSpPr>
          <p:cNvPr id="7" name="Rectangle 6">
            <a:extLst>
              <a:ext uri="{FF2B5EF4-FFF2-40B4-BE49-F238E27FC236}">
                <a16:creationId xmlns:a16="http://schemas.microsoft.com/office/drawing/2014/main" id="{336B180A-0C4B-4BD0-B0C7-F8CD07D69658}"/>
              </a:ext>
            </a:extLst>
          </p:cNvPr>
          <p:cNvSpPr/>
          <p:nvPr/>
        </p:nvSpPr>
        <p:spPr>
          <a:xfrm>
            <a:off x="866095" y="2425700"/>
            <a:ext cx="1435100" cy="20320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3BD375A-7546-4AD6-BB28-C415F76722F3}"/>
              </a:ext>
            </a:extLst>
          </p:cNvPr>
          <p:cNvSpPr/>
          <p:nvPr/>
        </p:nvSpPr>
        <p:spPr>
          <a:xfrm>
            <a:off x="2383745" y="3098800"/>
            <a:ext cx="7096919" cy="1199856"/>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959078-5F1A-4EA8-96C0-4ABC8837CA1C}"/>
              </a:ext>
            </a:extLst>
          </p:cNvPr>
          <p:cNvSpPr/>
          <p:nvPr/>
        </p:nvSpPr>
        <p:spPr>
          <a:xfrm>
            <a:off x="2383745" y="4298656"/>
            <a:ext cx="7096918" cy="144145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6A32DA-A092-40D9-A316-33B4DC21EB10}"/>
              </a:ext>
            </a:extLst>
          </p:cNvPr>
          <p:cNvSpPr/>
          <p:nvPr/>
        </p:nvSpPr>
        <p:spPr>
          <a:xfrm>
            <a:off x="2383744" y="5740106"/>
            <a:ext cx="7096919" cy="688682"/>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49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8DE4-D4D1-4613-8C5E-B44C352A8910}"/>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FFF95F7-4ABC-4C3C-B465-4B0408BC3A26}"/>
              </a:ext>
            </a:extLst>
          </p:cNvPr>
          <p:cNvSpPr>
            <a:spLocks noGrp="1"/>
          </p:cNvSpPr>
          <p:nvPr>
            <p:ph type="ftr" sz="quarter" idx="10"/>
          </p:nvPr>
        </p:nvSpPr>
        <p:spPr/>
        <p:txBody>
          <a:bodyPr/>
          <a:lstStyle/>
          <a:p>
            <a:r>
              <a:rPr lang="en-US">
                <a:gradFill>
                  <a:gsLst>
                    <a:gs pos="0">
                      <a:srgbClr val="FFFFFF"/>
                    </a:gs>
                    <a:gs pos="100000">
                      <a:srgbClr val="FFFFFF"/>
                    </a:gs>
                  </a:gsLst>
                  <a:lin ang="5400000" scaled="1"/>
                </a:gradFill>
              </a:rPr>
              <a:t>© 2017 F5 Networks</a:t>
            </a:r>
            <a:endParaRPr lang="en-US" dirty="0">
              <a:gradFill>
                <a:gsLst>
                  <a:gs pos="0">
                    <a:srgbClr val="FFFFFF"/>
                  </a:gs>
                  <a:gs pos="100000">
                    <a:srgbClr val="FFFFFF"/>
                  </a:gs>
                </a:gsLst>
                <a:lin ang="5400000" scaled="1"/>
              </a:gradFill>
            </a:endParaRPr>
          </a:p>
        </p:txBody>
      </p:sp>
      <p:sp>
        <p:nvSpPr>
          <p:cNvPr id="4" name="Slide Number Placeholder 3">
            <a:extLst>
              <a:ext uri="{FF2B5EF4-FFF2-40B4-BE49-F238E27FC236}">
                <a16:creationId xmlns:a16="http://schemas.microsoft.com/office/drawing/2014/main" id="{C68AF11C-F5D6-4B05-B103-C5BA258DC1BD}"/>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41</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50EA547-D802-4AF9-B7B2-D4CA972C71F2}"/>
              </a:ext>
            </a:extLst>
          </p:cNvPr>
          <p:cNvSpPr>
            <a:spLocks noGrp="1"/>
          </p:cNvSpPr>
          <p:nvPr>
            <p:ph type="body" sz="quarter" idx="12"/>
          </p:nvPr>
        </p:nvSpPr>
        <p:spPr/>
        <p:txBody>
          <a:bodyPr/>
          <a:lstStyle/>
          <a:p>
            <a:r>
              <a:rPr lang="en-US" dirty="0"/>
              <a:t>Mobile Response Page</a:t>
            </a:r>
          </a:p>
        </p:txBody>
      </p:sp>
      <p:pic>
        <p:nvPicPr>
          <p:cNvPr id="6" name="Picture 5">
            <a:extLst>
              <a:ext uri="{FF2B5EF4-FFF2-40B4-BE49-F238E27FC236}">
                <a16:creationId xmlns:a16="http://schemas.microsoft.com/office/drawing/2014/main" id="{E36D4304-2D11-4DC4-BCE2-0EB1450C1727}"/>
              </a:ext>
            </a:extLst>
          </p:cNvPr>
          <p:cNvPicPr>
            <a:picLocks noChangeAspect="1"/>
          </p:cNvPicPr>
          <p:nvPr/>
        </p:nvPicPr>
        <p:blipFill>
          <a:blip r:embed="rId2"/>
          <a:stretch>
            <a:fillRect/>
          </a:stretch>
        </p:blipFill>
        <p:spPr>
          <a:xfrm>
            <a:off x="1603070" y="2057401"/>
            <a:ext cx="9089903" cy="3844925"/>
          </a:xfrm>
          <a:prstGeom prst="rect">
            <a:avLst/>
          </a:prstGeom>
        </p:spPr>
      </p:pic>
      <p:sp>
        <p:nvSpPr>
          <p:cNvPr id="7" name="TextBox 6">
            <a:extLst>
              <a:ext uri="{FF2B5EF4-FFF2-40B4-BE49-F238E27FC236}">
                <a16:creationId xmlns:a16="http://schemas.microsoft.com/office/drawing/2014/main" id="{792A805B-D099-439C-B8F3-CBC2100F4C00}"/>
              </a:ext>
            </a:extLst>
          </p:cNvPr>
          <p:cNvSpPr txBox="1"/>
          <p:nvPr/>
        </p:nvSpPr>
        <p:spPr>
          <a:xfrm>
            <a:off x="4476052" y="6352032"/>
            <a:ext cx="3377184" cy="683264"/>
          </a:xfrm>
          <a:prstGeom prst="rect">
            <a:avLst/>
          </a:prstGeom>
          <a:noFill/>
        </p:spPr>
        <p:txBody>
          <a:bodyPr wrap="square" lIns="155448" tIns="155448" rIns="155448" bIns="155448" rtlCol="0">
            <a:spAutoFit/>
          </a:bodyPr>
          <a:lstStyle/>
          <a:p>
            <a:pPr algn="ctr"/>
            <a:r>
              <a:rPr lang="en-US" sz="2400" dirty="0">
                <a:solidFill>
                  <a:srgbClr val="FF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148952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270B5A-0315-4015-950E-F78A500D7338}"/>
              </a:ext>
            </a:extLst>
          </p:cNvPr>
          <p:cNvSpPr>
            <a:spLocks noGrp="1"/>
          </p:cNvSpPr>
          <p:nvPr>
            <p:ph type="title"/>
          </p:nvPr>
        </p:nvSpPr>
        <p:spPr/>
        <p:txBody>
          <a:bodyPr/>
          <a:lstStyle/>
          <a:p>
            <a:r>
              <a:rPr lang="de-DE" dirty="0"/>
              <a:t>DATASAFE</a:t>
            </a:r>
          </a:p>
        </p:txBody>
      </p:sp>
      <p:sp>
        <p:nvSpPr>
          <p:cNvPr id="3" name="Footer Placeholder 2">
            <a:extLst>
              <a:ext uri="{FF2B5EF4-FFF2-40B4-BE49-F238E27FC236}">
                <a16:creationId xmlns:a16="http://schemas.microsoft.com/office/drawing/2014/main" id="{2E5A3C0F-9498-47E0-A4EA-39AA4E5BFE94}"/>
              </a:ext>
            </a:extLst>
          </p:cNvPr>
          <p:cNvSpPr>
            <a:spLocks noGrp="1"/>
          </p:cNvSpPr>
          <p:nvPr>
            <p:ph type="ftr" sz="quarter" idx="4294967295"/>
          </p:nvPr>
        </p:nvSpPr>
        <p:spPr>
          <a:xfrm>
            <a:off x="0" y="6492875"/>
            <a:ext cx="4114800" cy="365125"/>
          </a:xfrm>
        </p:spPr>
        <p:txBody>
          <a:bodyPr/>
          <a:lstStyle/>
          <a:p>
            <a:r>
              <a:rPr lang="en-US"/>
              <a:t>© F5 Networks  |  CONFIDENTIAL</a:t>
            </a:r>
            <a:endParaRPr lang="en-US" dirty="0"/>
          </a:p>
        </p:txBody>
      </p:sp>
      <p:sp>
        <p:nvSpPr>
          <p:cNvPr id="4" name="Slide Number Placeholder 3">
            <a:extLst>
              <a:ext uri="{FF2B5EF4-FFF2-40B4-BE49-F238E27FC236}">
                <a16:creationId xmlns:a16="http://schemas.microsoft.com/office/drawing/2014/main" id="{3F29E758-003A-4C97-B930-A1E2514FD13E}"/>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42</a:t>
            </a:fld>
            <a:endParaRPr lang="en-US" dirty="0"/>
          </a:p>
        </p:txBody>
      </p:sp>
    </p:spTree>
    <p:extLst>
      <p:ext uri="{BB962C8B-B14F-4D97-AF65-F5344CB8AC3E}">
        <p14:creationId xmlns:p14="http://schemas.microsoft.com/office/powerpoint/2010/main" val="49485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ildergebnis für login for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679" y="2816723"/>
            <a:ext cx="4422500" cy="237206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65349" y="5443667"/>
            <a:ext cx="1602467" cy="1098848"/>
            <a:chOff x="1688916" y="5769222"/>
            <a:chExt cx="1602884" cy="1099134"/>
          </a:xfrm>
        </p:grpSpPr>
        <p:grpSp>
          <p:nvGrpSpPr>
            <p:cNvPr id="41" name="Group 40"/>
            <p:cNvGrpSpPr/>
            <p:nvPr/>
          </p:nvGrpSpPr>
          <p:grpSpPr>
            <a:xfrm>
              <a:off x="1688916" y="5769222"/>
              <a:ext cx="1268840" cy="1099134"/>
              <a:chOff x="1500647" y="2075962"/>
              <a:chExt cx="1312813" cy="1128687"/>
            </a:xfrm>
            <a:solidFill>
              <a:schemeClr val="bg1"/>
            </a:solidFill>
          </p:grpSpPr>
          <p:sp>
            <p:nvSpPr>
              <p:cNvPr id="42" name="Freeform 35"/>
              <p:cNvSpPr>
                <a:spLocks noEditPoints="1"/>
              </p:cNvSpPr>
              <p:nvPr/>
            </p:nvSpPr>
            <p:spPr bwMode="auto">
              <a:xfrm>
                <a:off x="1522099" y="2075962"/>
                <a:ext cx="1256326" cy="727456"/>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999" dirty="0">
                  <a:solidFill>
                    <a:srgbClr val="4D4F53"/>
                  </a:solidFill>
                  <a:latin typeface="Arial"/>
                </a:endParaRPr>
              </a:p>
            </p:txBody>
          </p:sp>
          <p:sp>
            <p:nvSpPr>
              <p:cNvPr id="47" name="TextBox 46"/>
              <p:cNvSpPr txBox="1"/>
              <p:nvPr/>
            </p:nvSpPr>
            <p:spPr>
              <a:xfrm>
                <a:off x="1500647" y="2825387"/>
                <a:ext cx="1312813" cy="379262"/>
              </a:xfrm>
              <a:prstGeom prst="rect">
                <a:avLst/>
              </a:prstGeom>
              <a:noFill/>
            </p:spPr>
            <p:txBody>
              <a:bodyPr wrap="square" rtlCol="0">
                <a:spAutoFit/>
              </a:bodyPr>
              <a:lstStyle/>
              <a:p>
                <a:pPr algn="ctr">
                  <a:lnSpc>
                    <a:spcPct val="90000"/>
                  </a:lnSpc>
                </a:pPr>
                <a:r>
                  <a:rPr lang="en-US" sz="1999" dirty="0">
                    <a:solidFill>
                      <a:srgbClr val="FFFFFF"/>
                    </a:solidFill>
                    <a:latin typeface="Arial"/>
                    <a:cs typeface="Franklin Gothic Book"/>
                  </a:rPr>
                  <a:t>Attacker</a:t>
                </a:r>
              </a:p>
            </p:txBody>
          </p:sp>
        </p:grpSp>
        <p:sp>
          <p:nvSpPr>
            <p:cNvPr id="54" name="Freeform 42"/>
            <p:cNvSpPr>
              <a:spLocks noEditPoints="1"/>
            </p:cNvSpPr>
            <p:nvPr/>
          </p:nvSpPr>
          <p:spPr bwMode="auto">
            <a:xfrm>
              <a:off x="2826814" y="5777482"/>
              <a:ext cx="464986" cy="596699"/>
            </a:xfrm>
            <a:custGeom>
              <a:avLst/>
              <a:gdLst>
                <a:gd name="T0" fmla="*/ 269 w 344"/>
                <a:gd name="T1" fmla="*/ 0 h 448"/>
                <a:gd name="T2" fmla="*/ 2 w 344"/>
                <a:gd name="T3" fmla="*/ 77 h 448"/>
                <a:gd name="T4" fmla="*/ 4 w 344"/>
                <a:gd name="T5" fmla="*/ 256 h 448"/>
                <a:gd name="T6" fmla="*/ 114 w 344"/>
                <a:gd name="T7" fmla="*/ 421 h 448"/>
                <a:gd name="T8" fmla="*/ 288 w 344"/>
                <a:gd name="T9" fmla="*/ 371 h 448"/>
                <a:gd name="T10" fmla="*/ 339 w 344"/>
                <a:gd name="T11" fmla="*/ 112 h 448"/>
                <a:gd name="T12" fmla="*/ 32 w 344"/>
                <a:gd name="T13" fmla="*/ 114 h 448"/>
                <a:gd name="T14" fmla="*/ 143 w 344"/>
                <a:gd name="T15" fmla="*/ 127 h 448"/>
                <a:gd name="T16" fmla="*/ 65 w 344"/>
                <a:gd name="T17" fmla="*/ 99 h 448"/>
                <a:gd name="T18" fmla="*/ 37 w 344"/>
                <a:gd name="T19" fmla="*/ 171 h 448"/>
                <a:gd name="T20" fmla="*/ 37 w 344"/>
                <a:gd name="T21" fmla="*/ 171 h 448"/>
                <a:gd name="T22" fmla="*/ 184 w 344"/>
                <a:gd name="T23" fmla="*/ 407 h 448"/>
                <a:gd name="T24" fmla="*/ 172 w 344"/>
                <a:gd name="T25" fmla="*/ 434 h 448"/>
                <a:gd name="T26" fmla="*/ 169 w 344"/>
                <a:gd name="T27" fmla="*/ 434 h 448"/>
                <a:gd name="T28" fmla="*/ 158 w 344"/>
                <a:gd name="T29" fmla="*/ 407 h 448"/>
                <a:gd name="T30" fmla="*/ 146 w 344"/>
                <a:gd name="T31" fmla="*/ 347 h 448"/>
                <a:gd name="T32" fmla="*/ 195 w 344"/>
                <a:gd name="T33" fmla="*/ 347 h 448"/>
                <a:gd name="T34" fmla="*/ 276 w 344"/>
                <a:gd name="T35" fmla="*/ 284 h 448"/>
                <a:gd name="T36" fmla="*/ 194 w 344"/>
                <a:gd name="T37" fmla="*/ 318 h 448"/>
                <a:gd name="T38" fmla="*/ 147 w 344"/>
                <a:gd name="T39" fmla="*/ 318 h 448"/>
                <a:gd name="T40" fmla="*/ 66 w 344"/>
                <a:gd name="T41" fmla="*/ 284 h 448"/>
                <a:gd name="T42" fmla="*/ 75 w 344"/>
                <a:gd name="T43" fmla="*/ 270 h 448"/>
                <a:gd name="T44" fmla="*/ 134 w 344"/>
                <a:gd name="T45" fmla="*/ 295 h 448"/>
                <a:gd name="T46" fmla="*/ 138 w 344"/>
                <a:gd name="T47" fmla="*/ 270 h 448"/>
                <a:gd name="T48" fmla="*/ 171 w 344"/>
                <a:gd name="T49" fmla="*/ 287 h 448"/>
                <a:gd name="T50" fmla="*/ 204 w 344"/>
                <a:gd name="T51" fmla="*/ 270 h 448"/>
                <a:gd name="T52" fmla="*/ 208 w 344"/>
                <a:gd name="T53" fmla="*/ 295 h 448"/>
                <a:gd name="T54" fmla="*/ 267 w 344"/>
                <a:gd name="T55" fmla="*/ 270 h 448"/>
                <a:gd name="T56" fmla="*/ 276 w 344"/>
                <a:gd name="T57" fmla="*/ 284 h 448"/>
                <a:gd name="T58" fmla="*/ 305 w 344"/>
                <a:gd name="T59" fmla="*/ 171 h 448"/>
                <a:gd name="T60" fmla="*/ 276 w 344"/>
                <a:gd name="T61" fmla="*/ 99 h 448"/>
                <a:gd name="T62" fmla="*/ 198 w 344"/>
                <a:gd name="T63" fmla="*/ 127 h 448"/>
                <a:gd name="T64" fmla="*/ 309 w 344"/>
                <a:gd name="T65" fmla="*/ 11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448">
                  <a:moveTo>
                    <a:pt x="341" y="77"/>
                  </a:moveTo>
                  <a:cubicBezTo>
                    <a:pt x="344" y="35"/>
                    <a:pt x="311" y="0"/>
                    <a:pt x="269" y="0"/>
                  </a:cubicBezTo>
                  <a:cubicBezTo>
                    <a:pt x="75" y="0"/>
                    <a:pt x="75" y="0"/>
                    <a:pt x="75" y="0"/>
                  </a:cubicBezTo>
                  <a:cubicBezTo>
                    <a:pt x="33" y="0"/>
                    <a:pt x="0" y="35"/>
                    <a:pt x="2" y="77"/>
                  </a:cubicBezTo>
                  <a:cubicBezTo>
                    <a:pt x="5" y="113"/>
                    <a:pt x="5" y="113"/>
                    <a:pt x="5" y="113"/>
                  </a:cubicBezTo>
                  <a:cubicBezTo>
                    <a:pt x="7" y="155"/>
                    <a:pt x="6" y="219"/>
                    <a:pt x="4" y="256"/>
                  </a:cubicBezTo>
                  <a:cubicBezTo>
                    <a:pt x="1" y="292"/>
                    <a:pt x="24" y="344"/>
                    <a:pt x="57" y="371"/>
                  </a:cubicBezTo>
                  <a:cubicBezTo>
                    <a:pt x="114" y="421"/>
                    <a:pt x="114" y="421"/>
                    <a:pt x="114" y="421"/>
                  </a:cubicBezTo>
                  <a:cubicBezTo>
                    <a:pt x="146" y="448"/>
                    <a:pt x="199" y="448"/>
                    <a:pt x="231" y="420"/>
                  </a:cubicBezTo>
                  <a:cubicBezTo>
                    <a:pt x="288" y="371"/>
                    <a:pt x="288" y="371"/>
                    <a:pt x="288" y="371"/>
                  </a:cubicBezTo>
                  <a:cubicBezTo>
                    <a:pt x="320" y="344"/>
                    <a:pt x="343" y="291"/>
                    <a:pt x="340" y="255"/>
                  </a:cubicBezTo>
                  <a:cubicBezTo>
                    <a:pt x="338" y="218"/>
                    <a:pt x="337" y="154"/>
                    <a:pt x="339" y="112"/>
                  </a:cubicBezTo>
                  <a:lnTo>
                    <a:pt x="341" y="77"/>
                  </a:lnTo>
                  <a:close/>
                  <a:moveTo>
                    <a:pt x="32" y="114"/>
                  </a:moveTo>
                  <a:cubicBezTo>
                    <a:pt x="47" y="70"/>
                    <a:pt x="96" y="92"/>
                    <a:pt x="115" y="99"/>
                  </a:cubicBezTo>
                  <a:cubicBezTo>
                    <a:pt x="133" y="106"/>
                    <a:pt x="148" y="117"/>
                    <a:pt x="143" y="127"/>
                  </a:cubicBezTo>
                  <a:cubicBezTo>
                    <a:pt x="138" y="136"/>
                    <a:pt x="125" y="127"/>
                    <a:pt x="125" y="127"/>
                  </a:cubicBezTo>
                  <a:cubicBezTo>
                    <a:pt x="125" y="127"/>
                    <a:pt x="91" y="102"/>
                    <a:pt x="65" y="99"/>
                  </a:cubicBezTo>
                  <a:cubicBezTo>
                    <a:pt x="39" y="97"/>
                    <a:pt x="32" y="114"/>
                    <a:pt x="32" y="114"/>
                  </a:cubicBezTo>
                  <a:close/>
                  <a:moveTo>
                    <a:pt x="37" y="171"/>
                  </a:moveTo>
                  <a:cubicBezTo>
                    <a:pt x="81" y="142"/>
                    <a:pt x="131" y="171"/>
                    <a:pt x="131" y="171"/>
                  </a:cubicBezTo>
                  <a:cubicBezTo>
                    <a:pt x="84" y="196"/>
                    <a:pt x="37" y="171"/>
                    <a:pt x="37" y="171"/>
                  </a:cubicBezTo>
                  <a:close/>
                  <a:moveTo>
                    <a:pt x="184" y="373"/>
                  </a:moveTo>
                  <a:cubicBezTo>
                    <a:pt x="187" y="386"/>
                    <a:pt x="184" y="400"/>
                    <a:pt x="184" y="407"/>
                  </a:cubicBezTo>
                  <a:cubicBezTo>
                    <a:pt x="183" y="413"/>
                    <a:pt x="178" y="428"/>
                    <a:pt x="172" y="433"/>
                  </a:cubicBezTo>
                  <a:cubicBezTo>
                    <a:pt x="172" y="434"/>
                    <a:pt x="172" y="434"/>
                    <a:pt x="172" y="434"/>
                  </a:cubicBezTo>
                  <a:cubicBezTo>
                    <a:pt x="172" y="434"/>
                    <a:pt x="171" y="433"/>
                    <a:pt x="171" y="433"/>
                  </a:cubicBezTo>
                  <a:cubicBezTo>
                    <a:pt x="170" y="433"/>
                    <a:pt x="170" y="434"/>
                    <a:pt x="169" y="434"/>
                  </a:cubicBezTo>
                  <a:cubicBezTo>
                    <a:pt x="169" y="433"/>
                    <a:pt x="169" y="433"/>
                    <a:pt x="169" y="433"/>
                  </a:cubicBezTo>
                  <a:cubicBezTo>
                    <a:pt x="164" y="428"/>
                    <a:pt x="158" y="413"/>
                    <a:pt x="158" y="407"/>
                  </a:cubicBezTo>
                  <a:cubicBezTo>
                    <a:pt x="157" y="400"/>
                    <a:pt x="154" y="386"/>
                    <a:pt x="157" y="373"/>
                  </a:cubicBezTo>
                  <a:cubicBezTo>
                    <a:pt x="160" y="360"/>
                    <a:pt x="146" y="347"/>
                    <a:pt x="146" y="347"/>
                  </a:cubicBezTo>
                  <a:cubicBezTo>
                    <a:pt x="171" y="350"/>
                    <a:pt x="171" y="350"/>
                    <a:pt x="171" y="350"/>
                  </a:cubicBezTo>
                  <a:cubicBezTo>
                    <a:pt x="195" y="347"/>
                    <a:pt x="195" y="347"/>
                    <a:pt x="195" y="347"/>
                  </a:cubicBezTo>
                  <a:cubicBezTo>
                    <a:pt x="195" y="347"/>
                    <a:pt x="181" y="360"/>
                    <a:pt x="184" y="373"/>
                  </a:cubicBezTo>
                  <a:close/>
                  <a:moveTo>
                    <a:pt x="276" y="284"/>
                  </a:moveTo>
                  <a:cubicBezTo>
                    <a:pt x="271" y="293"/>
                    <a:pt x="266" y="304"/>
                    <a:pt x="249" y="310"/>
                  </a:cubicBezTo>
                  <a:cubicBezTo>
                    <a:pt x="232" y="317"/>
                    <a:pt x="194" y="318"/>
                    <a:pt x="194" y="318"/>
                  </a:cubicBezTo>
                  <a:cubicBezTo>
                    <a:pt x="195" y="330"/>
                    <a:pt x="176" y="329"/>
                    <a:pt x="171" y="328"/>
                  </a:cubicBezTo>
                  <a:cubicBezTo>
                    <a:pt x="165" y="329"/>
                    <a:pt x="146" y="330"/>
                    <a:pt x="147" y="318"/>
                  </a:cubicBezTo>
                  <a:cubicBezTo>
                    <a:pt x="147" y="318"/>
                    <a:pt x="109" y="317"/>
                    <a:pt x="93" y="310"/>
                  </a:cubicBezTo>
                  <a:cubicBezTo>
                    <a:pt x="76" y="304"/>
                    <a:pt x="70" y="293"/>
                    <a:pt x="66" y="284"/>
                  </a:cubicBezTo>
                  <a:cubicBezTo>
                    <a:pt x="61" y="275"/>
                    <a:pt x="53" y="258"/>
                    <a:pt x="53" y="258"/>
                  </a:cubicBezTo>
                  <a:cubicBezTo>
                    <a:pt x="53" y="258"/>
                    <a:pt x="69" y="258"/>
                    <a:pt x="75" y="270"/>
                  </a:cubicBezTo>
                  <a:cubicBezTo>
                    <a:pt x="80" y="282"/>
                    <a:pt x="85" y="293"/>
                    <a:pt x="98" y="295"/>
                  </a:cubicBezTo>
                  <a:cubicBezTo>
                    <a:pt x="111" y="297"/>
                    <a:pt x="127" y="300"/>
                    <a:pt x="134" y="295"/>
                  </a:cubicBezTo>
                  <a:cubicBezTo>
                    <a:pt x="141" y="290"/>
                    <a:pt x="144" y="281"/>
                    <a:pt x="144" y="281"/>
                  </a:cubicBezTo>
                  <a:cubicBezTo>
                    <a:pt x="144" y="281"/>
                    <a:pt x="131" y="269"/>
                    <a:pt x="138" y="270"/>
                  </a:cubicBezTo>
                  <a:cubicBezTo>
                    <a:pt x="145" y="270"/>
                    <a:pt x="152" y="272"/>
                    <a:pt x="152" y="278"/>
                  </a:cubicBezTo>
                  <a:cubicBezTo>
                    <a:pt x="153" y="284"/>
                    <a:pt x="162" y="287"/>
                    <a:pt x="171" y="287"/>
                  </a:cubicBezTo>
                  <a:cubicBezTo>
                    <a:pt x="179" y="287"/>
                    <a:pt x="189" y="284"/>
                    <a:pt x="189" y="278"/>
                  </a:cubicBezTo>
                  <a:cubicBezTo>
                    <a:pt x="190" y="272"/>
                    <a:pt x="197" y="270"/>
                    <a:pt x="204" y="270"/>
                  </a:cubicBezTo>
                  <a:cubicBezTo>
                    <a:pt x="211" y="269"/>
                    <a:pt x="197" y="281"/>
                    <a:pt x="197" y="281"/>
                  </a:cubicBezTo>
                  <a:cubicBezTo>
                    <a:pt x="197" y="281"/>
                    <a:pt x="200" y="290"/>
                    <a:pt x="208" y="295"/>
                  </a:cubicBezTo>
                  <a:cubicBezTo>
                    <a:pt x="215" y="300"/>
                    <a:pt x="230" y="297"/>
                    <a:pt x="243" y="295"/>
                  </a:cubicBezTo>
                  <a:cubicBezTo>
                    <a:pt x="256" y="293"/>
                    <a:pt x="261" y="282"/>
                    <a:pt x="267" y="270"/>
                  </a:cubicBezTo>
                  <a:cubicBezTo>
                    <a:pt x="272" y="258"/>
                    <a:pt x="288" y="258"/>
                    <a:pt x="288" y="258"/>
                  </a:cubicBezTo>
                  <a:cubicBezTo>
                    <a:pt x="288" y="258"/>
                    <a:pt x="281" y="275"/>
                    <a:pt x="276" y="284"/>
                  </a:cubicBezTo>
                  <a:close/>
                  <a:moveTo>
                    <a:pt x="210" y="171"/>
                  </a:moveTo>
                  <a:cubicBezTo>
                    <a:pt x="255" y="142"/>
                    <a:pt x="305" y="171"/>
                    <a:pt x="305" y="171"/>
                  </a:cubicBezTo>
                  <a:cubicBezTo>
                    <a:pt x="258" y="196"/>
                    <a:pt x="210" y="171"/>
                    <a:pt x="210" y="171"/>
                  </a:cubicBezTo>
                  <a:close/>
                  <a:moveTo>
                    <a:pt x="276" y="99"/>
                  </a:moveTo>
                  <a:cubicBezTo>
                    <a:pt x="250" y="102"/>
                    <a:pt x="217" y="127"/>
                    <a:pt x="217" y="127"/>
                  </a:cubicBezTo>
                  <a:cubicBezTo>
                    <a:pt x="217" y="127"/>
                    <a:pt x="203" y="136"/>
                    <a:pt x="198" y="127"/>
                  </a:cubicBezTo>
                  <a:cubicBezTo>
                    <a:pt x="193" y="117"/>
                    <a:pt x="208" y="106"/>
                    <a:pt x="226" y="99"/>
                  </a:cubicBezTo>
                  <a:cubicBezTo>
                    <a:pt x="245" y="92"/>
                    <a:pt x="294" y="70"/>
                    <a:pt x="309" y="114"/>
                  </a:cubicBezTo>
                  <a:cubicBezTo>
                    <a:pt x="309" y="114"/>
                    <a:pt x="302" y="97"/>
                    <a:pt x="276" y="9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8" dirty="0">
                <a:solidFill>
                  <a:srgbClr val="4D4F53"/>
                </a:solidFill>
                <a:latin typeface="Arial"/>
              </a:endParaRPr>
            </a:p>
          </p:txBody>
        </p:sp>
      </p:grpSp>
      <p:sp>
        <p:nvSpPr>
          <p:cNvPr id="2" name="Title 1"/>
          <p:cNvSpPr>
            <a:spLocks noGrp="1"/>
          </p:cNvSpPr>
          <p:nvPr>
            <p:ph type="title"/>
          </p:nvPr>
        </p:nvSpPr>
        <p:spPr>
          <a:xfrm>
            <a:off x="315892" y="310109"/>
            <a:ext cx="10969943" cy="1421671"/>
          </a:xfrm>
        </p:spPr>
        <p:txBody>
          <a:bodyPr/>
          <a:lstStyle/>
          <a:p>
            <a:r>
              <a:rPr lang="en-US" dirty="0"/>
              <a:t>Preface - What is Credential / Form Grabbing ?</a:t>
            </a:r>
          </a:p>
        </p:txBody>
      </p:sp>
      <p:cxnSp>
        <p:nvCxnSpPr>
          <p:cNvPr id="63" name="Straight Arrow Connector 62"/>
          <p:cNvCxnSpPr>
            <a:cxnSpLocks/>
          </p:cNvCxnSpPr>
          <p:nvPr/>
        </p:nvCxnSpPr>
        <p:spPr>
          <a:xfrm flipV="1">
            <a:off x="1110713" y="3557171"/>
            <a:ext cx="0" cy="1690048"/>
          </a:xfrm>
          <a:prstGeom prst="straightConnector1">
            <a:avLst/>
          </a:prstGeom>
          <a:ln w="28575"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69" name="Group 68"/>
          <p:cNvGrpSpPr/>
          <p:nvPr>
            <p:custDataLst>
              <p:tags r:id="rId2"/>
            </p:custDataLst>
          </p:nvPr>
        </p:nvGrpSpPr>
        <p:grpSpPr>
          <a:xfrm>
            <a:off x="1948061" y="1178091"/>
            <a:ext cx="2678885" cy="1157171"/>
            <a:chOff x="4659191" y="-980781"/>
            <a:chExt cx="2243926" cy="1012830"/>
          </a:xfrm>
        </p:grpSpPr>
        <p:cxnSp>
          <p:nvCxnSpPr>
            <p:cNvPr id="70" name="Straight Arrow Connector 69"/>
            <p:cNvCxnSpPr/>
            <p:nvPr/>
          </p:nvCxnSpPr>
          <p:spPr>
            <a:xfrm flipV="1">
              <a:off x="4659191" y="-980781"/>
              <a:ext cx="2243926" cy="101283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71" name="Picture 5"/>
            <p:cNvPicPr>
              <a:picLocks noChangeAspect="1" noChangeArrowheads="1"/>
            </p:cNvPicPr>
            <p:nvPr/>
          </p:nvPicPr>
          <p:blipFill>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376887" y="-783780"/>
              <a:ext cx="473781" cy="634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5" name="Rounded Rectangular Callout 74"/>
          <p:cNvSpPr/>
          <p:nvPr/>
        </p:nvSpPr>
        <p:spPr>
          <a:xfrm>
            <a:off x="1663791" y="3898678"/>
            <a:ext cx="2063364" cy="693722"/>
          </a:xfrm>
          <a:prstGeom prst="wedgeRoundRectCallout">
            <a:avLst>
              <a:gd name="adj1" fmla="val -48816"/>
              <a:gd name="adj2" fmla="val -101712"/>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victim is infected with malware</a:t>
            </a:r>
          </a:p>
        </p:txBody>
      </p:sp>
      <p:sp>
        <p:nvSpPr>
          <p:cNvPr id="78" name="Rounded Rectangular Callout 77"/>
          <p:cNvSpPr/>
          <p:nvPr/>
        </p:nvSpPr>
        <p:spPr>
          <a:xfrm>
            <a:off x="3558524" y="2237229"/>
            <a:ext cx="2404709" cy="693722"/>
          </a:xfrm>
          <a:prstGeom prst="wedgeRoundRectCallout">
            <a:avLst>
              <a:gd name="adj1" fmla="val -45315"/>
              <a:gd name="adj2" fmla="val -108646"/>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victim makes a secure connection to a web site</a:t>
            </a:r>
          </a:p>
        </p:txBody>
      </p:sp>
      <p:pic>
        <p:nvPicPr>
          <p:cNvPr id="40" name="Picture 39"/>
          <p:cNvPicPr>
            <a:picLocks noChangeAspect="1"/>
          </p:cNvPicPr>
          <p:nvPr/>
        </p:nvPicPr>
        <p:blipFill>
          <a:blip r:embed="rId7"/>
          <a:stretch>
            <a:fillRect/>
          </a:stretch>
        </p:blipFill>
        <p:spPr>
          <a:xfrm>
            <a:off x="1897381" y="3900717"/>
            <a:ext cx="1256755" cy="171375"/>
          </a:xfrm>
          <a:prstGeom prst="rect">
            <a:avLst/>
          </a:prstGeom>
        </p:spPr>
      </p:pic>
      <p:pic>
        <p:nvPicPr>
          <p:cNvPr id="46" name="Picture 45"/>
          <p:cNvPicPr>
            <a:picLocks noChangeAspect="1"/>
          </p:cNvPicPr>
          <p:nvPr/>
        </p:nvPicPr>
        <p:blipFill rotWithShape="1">
          <a:blip r:embed="rId8"/>
          <a:srcRect t="64342"/>
          <a:stretch/>
        </p:blipFill>
        <p:spPr>
          <a:xfrm>
            <a:off x="2263495" y="5358140"/>
            <a:ext cx="3160927" cy="1144116"/>
          </a:xfrm>
          <a:prstGeom prst="rect">
            <a:avLst/>
          </a:prstGeom>
          <a:ln>
            <a:solidFill>
              <a:schemeClr val="accent4">
                <a:lumMod val="75000"/>
              </a:schemeClr>
            </a:solidFill>
          </a:ln>
        </p:spPr>
      </p:pic>
      <p:sp>
        <p:nvSpPr>
          <p:cNvPr id="98" name="Rounded Rectangular Callout 97"/>
          <p:cNvSpPr/>
          <p:nvPr/>
        </p:nvSpPr>
        <p:spPr>
          <a:xfrm>
            <a:off x="1359353" y="1067808"/>
            <a:ext cx="1547394" cy="693722"/>
          </a:xfrm>
          <a:prstGeom prst="wedgeRoundRectCallout">
            <a:avLst>
              <a:gd name="adj1" fmla="val -42398"/>
              <a:gd name="adj2" fmla="val 95744"/>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This triggers the malware</a:t>
            </a:r>
          </a:p>
        </p:txBody>
      </p:sp>
      <p:sp>
        <p:nvSpPr>
          <p:cNvPr id="99" name="Rounded Rectangular Callout 98"/>
          <p:cNvSpPr/>
          <p:nvPr/>
        </p:nvSpPr>
        <p:spPr>
          <a:xfrm>
            <a:off x="7264264" y="3158067"/>
            <a:ext cx="2100253" cy="693722"/>
          </a:xfrm>
          <a:prstGeom prst="wedgeRoundRectCallout">
            <a:avLst>
              <a:gd name="adj1" fmla="val -103350"/>
              <a:gd name="adj2" fmla="val 40387"/>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victim enters data into the web form</a:t>
            </a:r>
          </a:p>
        </p:txBody>
      </p:sp>
      <p:sp>
        <p:nvSpPr>
          <p:cNvPr id="100" name="Rectangle 99"/>
          <p:cNvSpPr/>
          <p:nvPr/>
        </p:nvSpPr>
        <p:spPr>
          <a:xfrm>
            <a:off x="1726212" y="3689552"/>
            <a:ext cx="1932660" cy="1016352"/>
          </a:xfrm>
          <a:prstGeom prst="rect">
            <a:avLst/>
          </a:prstGeom>
          <a:noFill/>
          <a:ln w="28575">
            <a:solidFill>
              <a:srgbClr val="FF0000"/>
            </a:solid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1998" b="1">
              <a:solidFill>
                <a:srgbClr val="FFFFFF"/>
              </a:solidFill>
              <a:latin typeface="Arial"/>
              <a:ea typeface="ＭＳ Ｐゴシック" pitchFamily="-106" charset="-128"/>
            </a:endParaRPr>
          </a:p>
        </p:txBody>
      </p:sp>
      <p:pic>
        <p:nvPicPr>
          <p:cNvPr id="48" name="Picture 47"/>
          <p:cNvPicPr>
            <a:picLocks noChangeAspect="1"/>
          </p:cNvPicPr>
          <p:nvPr/>
        </p:nvPicPr>
        <p:blipFill>
          <a:blip r:embed="rId9"/>
          <a:stretch>
            <a:fillRect/>
          </a:stretch>
        </p:blipFill>
        <p:spPr>
          <a:xfrm>
            <a:off x="1897382" y="4253751"/>
            <a:ext cx="1247234" cy="180897"/>
          </a:xfrm>
          <a:prstGeom prst="rect">
            <a:avLst/>
          </a:prstGeom>
        </p:spPr>
      </p:pic>
      <p:pic>
        <p:nvPicPr>
          <p:cNvPr id="43" name="Picture 42"/>
          <p:cNvPicPr>
            <a:picLocks noChangeAspect="1"/>
          </p:cNvPicPr>
          <p:nvPr/>
        </p:nvPicPr>
        <p:blipFill>
          <a:blip r:embed="rId10"/>
          <a:stretch>
            <a:fillRect/>
          </a:stretch>
        </p:blipFill>
        <p:spPr>
          <a:xfrm>
            <a:off x="1897382" y="4253751"/>
            <a:ext cx="1294839" cy="295146"/>
          </a:xfrm>
          <a:prstGeom prst="rect">
            <a:avLst/>
          </a:prstGeom>
        </p:spPr>
      </p:pic>
      <p:sp>
        <p:nvSpPr>
          <p:cNvPr id="106" name="Rounded Rectangular Callout 105"/>
          <p:cNvSpPr/>
          <p:nvPr/>
        </p:nvSpPr>
        <p:spPr>
          <a:xfrm>
            <a:off x="5246120" y="5918824"/>
            <a:ext cx="2131318" cy="693722"/>
          </a:xfrm>
          <a:prstGeom prst="wedgeRoundRectCallout">
            <a:avLst>
              <a:gd name="adj1" fmla="val -82295"/>
              <a:gd name="adj2" fmla="val -43281"/>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This content can be stolen by the malware</a:t>
            </a:r>
          </a:p>
        </p:txBody>
      </p:sp>
      <p:sp>
        <p:nvSpPr>
          <p:cNvPr id="107" name="Rounded Rectangular Callout 106"/>
          <p:cNvSpPr/>
          <p:nvPr/>
        </p:nvSpPr>
        <p:spPr>
          <a:xfrm>
            <a:off x="5286562" y="4350333"/>
            <a:ext cx="1744619" cy="693722"/>
          </a:xfrm>
          <a:prstGeom prst="wedgeRoundRectCallout">
            <a:avLst>
              <a:gd name="adj1" fmla="val -75269"/>
              <a:gd name="adj2" fmla="val -41547"/>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victim submits the web form</a:t>
            </a:r>
          </a:p>
        </p:txBody>
      </p:sp>
      <p:grpSp>
        <p:nvGrpSpPr>
          <p:cNvPr id="51" name="Group 50"/>
          <p:cNvGrpSpPr/>
          <p:nvPr/>
        </p:nvGrpSpPr>
        <p:grpSpPr>
          <a:xfrm>
            <a:off x="1898328" y="3698450"/>
            <a:ext cx="1256755" cy="404696"/>
            <a:chOff x="627929" y="4114800"/>
            <a:chExt cx="1257409" cy="404906"/>
          </a:xfrm>
        </p:grpSpPr>
        <p:pic>
          <p:nvPicPr>
            <p:cNvPr id="110" name="Picture 109"/>
            <p:cNvPicPr>
              <a:picLocks noChangeAspect="1"/>
            </p:cNvPicPr>
            <p:nvPr/>
          </p:nvPicPr>
          <p:blipFill>
            <a:blip r:embed="rId7"/>
            <a:stretch>
              <a:fillRect/>
            </a:stretch>
          </p:blipFill>
          <p:spPr>
            <a:xfrm>
              <a:off x="627929" y="4315756"/>
              <a:ext cx="1257409" cy="171465"/>
            </a:xfrm>
            <a:prstGeom prst="rect">
              <a:avLst/>
            </a:prstGeom>
          </p:spPr>
        </p:pic>
        <p:pic>
          <p:nvPicPr>
            <p:cNvPr id="111" name="Picture 5"/>
            <p:cNvPicPr>
              <a:picLocks noChangeAspect="1" noChangeArrowheads="1"/>
            </p:cNvPicPr>
            <p:nvPr/>
          </p:nvPicPr>
          <p:blipFill>
            <a:blip r:embed="rId1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05446" y="4114800"/>
              <a:ext cx="302374" cy="404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2" name="Group 51"/>
          <p:cNvGrpSpPr/>
          <p:nvPr/>
        </p:nvGrpSpPr>
        <p:grpSpPr>
          <a:xfrm>
            <a:off x="1898147" y="4070249"/>
            <a:ext cx="1247234" cy="404696"/>
            <a:chOff x="516313" y="4572000"/>
            <a:chExt cx="1247884" cy="404906"/>
          </a:xfrm>
        </p:grpSpPr>
        <p:pic>
          <p:nvPicPr>
            <p:cNvPr id="109" name="Picture 108"/>
            <p:cNvPicPr>
              <a:picLocks noChangeAspect="1"/>
            </p:cNvPicPr>
            <p:nvPr/>
          </p:nvPicPr>
          <p:blipFill>
            <a:blip r:embed="rId9"/>
            <a:stretch>
              <a:fillRect/>
            </a:stretch>
          </p:blipFill>
          <p:spPr>
            <a:xfrm>
              <a:off x="516313" y="4753454"/>
              <a:ext cx="1247884" cy="180991"/>
            </a:xfrm>
            <a:prstGeom prst="rect">
              <a:avLst/>
            </a:prstGeom>
          </p:spPr>
        </p:pic>
        <p:pic>
          <p:nvPicPr>
            <p:cNvPr id="112" name="Picture 5"/>
            <p:cNvPicPr>
              <a:picLocks noChangeAspect="1" noChangeArrowheads="1"/>
            </p:cNvPicPr>
            <p:nvPr/>
          </p:nvPicPr>
          <p:blipFill>
            <a:blip r:embed="rId1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989068" y="4572000"/>
              <a:ext cx="302374" cy="404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7" name="Picture 116"/>
          <p:cNvPicPr>
            <a:picLocks noChangeAspect="1"/>
          </p:cNvPicPr>
          <p:nvPr/>
        </p:nvPicPr>
        <p:blipFill>
          <a:blip r:embed="rId7"/>
          <a:stretch>
            <a:fillRect/>
          </a:stretch>
        </p:blipFill>
        <p:spPr>
          <a:xfrm>
            <a:off x="1901471" y="3900009"/>
            <a:ext cx="1256755" cy="171375"/>
          </a:xfrm>
          <a:prstGeom prst="rect">
            <a:avLst/>
          </a:prstGeom>
        </p:spPr>
      </p:pic>
      <p:sp>
        <p:nvSpPr>
          <p:cNvPr id="119" name="Rounded Rectangular Callout 118"/>
          <p:cNvSpPr/>
          <p:nvPr/>
        </p:nvSpPr>
        <p:spPr>
          <a:xfrm>
            <a:off x="7477090" y="1532162"/>
            <a:ext cx="2732395" cy="693722"/>
          </a:xfrm>
          <a:prstGeom prst="wedgeRoundRectCallout">
            <a:avLst>
              <a:gd name="adj1" fmla="val -70963"/>
              <a:gd name="adj2" fmla="val -56643"/>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information is encrypted and sent to the web server</a:t>
            </a:r>
          </a:p>
        </p:txBody>
      </p:sp>
      <p:pic>
        <p:nvPicPr>
          <p:cNvPr id="56" name="Picture 55"/>
          <p:cNvPicPr>
            <a:picLocks noChangeAspect="1"/>
          </p:cNvPicPr>
          <p:nvPr/>
        </p:nvPicPr>
        <p:blipFill>
          <a:blip r:embed="rId12"/>
          <a:stretch>
            <a:fillRect/>
          </a:stretch>
        </p:blipFill>
        <p:spPr>
          <a:xfrm>
            <a:off x="1901046" y="4256369"/>
            <a:ext cx="1256755" cy="171375"/>
          </a:xfrm>
          <a:prstGeom prst="rect">
            <a:avLst/>
          </a:prstGeom>
        </p:spPr>
      </p:pic>
      <p:sp>
        <p:nvSpPr>
          <p:cNvPr id="121" name="Rounded Rectangular Callout 120"/>
          <p:cNvSpPr/>
          <p:nvPr/>
        </p:nvSpPr>
        <p:spPr>
          <a:xfrm>
            <a:off x="7800682" y="3795745"/>
            <a:ext cx="2545070" cy="693722"/>
          </a:xfrm>
          <a:prstGeom prst="wedgeRoundRectCallout">
            <a:avLst>
              <a:gd name="adj1" fmla="val 41854"/>
              <a:gd name="adj2" fmla="val 94462"/>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information is also sent to the drop zone in clear text</a:t>
            </a:r>
          </a:p>
        </p:txBody>
      </p:sp>
      <p:sp>
        <p:nvSpPr>
          <p:cNvPr id="122" name="Rounded Rectangular Callout 121" hidden="1"/>
          <p:cNvSpPr/>
          <p:nvPr/>
        </p:nvSpPr>
        <p:spPr>
          <a:xfrm>
            <a:off x="3261261" y="3410434"/>
            <a:ext cx="1267666" cy="693722"/>
          </a:xfrm>
          <a:prstGeom prst="wedgeRoundRectCallout">
            <a:avLst>
              <a:gd name="adj1" fmla="val -58850"/>
              <a:gd name="adj2" fmla="val 84529"/>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Password revealer icon</a:t>
            </a:r>
          </a:p>
        </p:txBody>
      </p:sp>
      <p:sp>
        <p:nvSpPr>
          <p:cNvPr id="3" name="TextBox 2"/>
          <p:cNvSpPr txBox="1"/>
          <p:nvPr/>
        </p:nvSpPr>
        <p:spPr>
          <a:xfrm>
            <a:off x="4659445" y="1925202"/>
            <a:ext cx="1071582" cy="307697"/>
          </a:xfrm>
          <a:prstGeom prst="rect">
            <a:avLst/>
          </a:prstGeom>
          <a:noFill/>
        </p:spPr>
        <p:txBody>
          <a:bodyPr wrap="square" lIns="0" tIns="0" rIns="0" bIns="0" rtlCol="0">
            <a:spAutoFit/>
          </a:bodyPr>
          <a:lstStyle/>
          <a:p>
            <a:pPr algn="ctr"/>
            <a:r>
              <a:rPr lang="de-DE" sz="1999" b="1" dirty="0">
                <a:solidFill>
                  <a:srgbClr val="FFFFFF"/>
                </a:solidFill>
                <a:latin typeface="Arial" panose="020B0604020202020204" pitchFamily="34" charset="0"/>
                <a:cs typeface="Arial" panose="020B0604020202020204" pitchFamily="34" charset="0"/>
              </a:rPr>
              <a:t>Web Site</a:t>
            </a:r>
            <a:endParaRPr lang="en-GB" sz="1999" b="1" dirty="0" err="1">
              <a:solidFill>
                <a:srgbClr val="FFFFFF"/>
              </a:solidFill>
              <a:latin typeface="Arial" panose="020B0604020202020204" pitchFamily="34" charset="0"/>
              <a:cs typeface="Arial" panose="020B0604020202020204" pitchFamily="34" charset="0"/>
            </a:endParaRPr>
          </a:p>
        </p:txBody>
      </p:sp>
      <p:grpSp>
        <p:nvGrpSpPr>
          <p:cNvPr id="55" name="Group 54"/>
          <p:cNvGrpSpPr/>
          <p:nvPr/>
        </p:nvGrpSpPr>
        <p:grpSpPr>
          <a:xfrm>
            <a:off x="315891" y="2316759"/>
            <a:ext cx="1268510" cy="1121400"/>
            <a:chOff x="1905066" y="3472652"/>
            <a:chExt cx="1312813" cy="1151851"/>
          </a:xfrm>
          <a:solidFill>
            <a:schemeClr val="bg1"/>
          </a:solidFill>
        </p:grpSpPr>
        <p:sp>
          <p:nvSpPr>
            <p:cNvPr id="57" name="Freeform 35"/>
            <p:cNvSpPr>
              <a:spLocks noEditPoints="1"/>
            </p:cNvSpPr>
            <p:nvPr/>
          </p:nvSpPr>
          <p:spPr bwMode="auto">
            <a:xfrm>
              <a:off x="1934529" y="3472652"/>
              <a:ext cx="1256326" cy="727456"/>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999" dirty="0">
                <a:solidFill>
                  <a:srgbClr val="4D4F53"/>
                </a:solidFill>
                <a:latin typeface="Arial"/>
              </a:endParaRPr>
            </a:p>
          </p:txBody>
        </p:sp>
        <p:sp>
          <p:nvSpPr>
            <p:cNvPr id="58" name="TextBox 57"/>
            <p:cNvSpPr txBox="1"/>
            <p:nvPr/>
          </p:nvSpPr>
          <p:spPr>
            <a:xfrm>
              <a:off x="1905066" y="4245241"/>
              <a:ext cx="1312813" cy="379262"/>
            </a:xfrm>
            <a:prstGeom prst="rect">
              <a:avLst/>
            </a:prstGeom>
            <a:noFill/>
          </p:spPr>
          <p:txBody>
            <a:bodyPr wrap="square" rtlCol="0">
              <a:spAutoFit/>
            </a:bodyPr>
            <a:lstStyle/>
            <a:p>
              <a:pPr algn="ctr">
                <a:lnSpc>
                  <a:spcPct val="90000"/>
                </a:lnSpc>
              </a:pPr>
              <a:r>
                <a:rPr lang="en-US" sz="1999" dirty="0">
                  <a:solidFill>
                    <a:srgbClr val="FFFFFF"/>
                  </a:solidFill>
                  <a:latin typeface="Arial"/>
                  <a:cs typeface="Franklin Gothic Book"/>
                </a:rPr>
                <a:t>Victim</a:t>
              </a:r>
            </a:p>
          </p:txBody>
        </p:sp>
      </p:grpSp>
      <p:pic>
        <p:nvPicPr>
          <p:cNvPr id="129" name="Picture 128" descr="http://www.boster-kobayashi.com/wp-content/uploads/2012/05/biohazard_icon_jpeg.jpg"/>
          <p:cNvPicPr>
            <a:picLocks noChangeAspect="1" noChangeArrowheads="1"/>
          </p:cNvPicPr>
          <p:nvPr/>
        </p:nvPicPr>
        <p:blipFill>
          <a:blip r:embed="rId13" cstate="print">
            <a:clrChange>
              <a:clrFrom>
                <a:srgbClr val="F2F2F2"/>
              </a:clrFrom>
              <a:clrTo>
                <a:srgbClr val="F2F2F2">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4131" y="1931336"/>
            <a:ext cx="1125796" cy="1226730"/>
          </a:xfrm>
          <a:prstGeom prst="rect">
            <a:avLst/>
          </a:prstGeom>
          <a:noFill/>
          <a:extLst>
            <a:ext uri="{909E8E84-426E-40DD-AFC4-6F175D3DCCD1}">
              <a14:hiddenFill xmlns:a14="http://schemas.microsoft.com/office/drawing/2010/main">
                <a:solidFill>
                  <a:srgbClr val="FFFFFF"/>
                </a:solidFill>
              </a14:hiddenFill>
            </a:ext>
          </a:extLst>
        </p:spPr>
      </p:pic>
      <p:sp>
        <p:nvSpPr>
          <p:cNvPr id="60" name="Freeform 52"/>
          <p:cNvSpPr>
            <a:spLocks noEditPoints="1"/>
          </p:cNvSpPr>
          <p:nvPr/>
        </p:nvSpPr>
        <p:spPr bwMode="auto">
          <a:xfrm>
            <a:off x="4829754" y="785230"/>
            <a:ext cx="654005" cy="1074101"/>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b="1" dirty="0">
              <a:solidFill>
                <a:srgbClr val="4D4F53"/>
              </a:solidFill>
              <a:latin typeface="Arial"/>
            </a:endParaRPr>
          </a:p>
        </p:txBody>
      </p:sp>
      <p:sp>
        <p:nvSpPr>
          <p:cNvPr id="61" name="Freeform 52"/>
          <p:cNvSpPr>
            <a:spLocks noEditPoints="1"/>
          </p:cNvSpPr>
          <p:nvPr/>
        </p:nvSpPr>
        <p:spPr bwMode="auto">
          <a:xfrm>
            <a:off x="10470674" y="4848289"/>
            <a:ext cx="750529" cy="1225109"/>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sp>
        <p:nvSpPr>
          <p:cNvPr id="62" name="TextBox 61"/>
          <p:cNvSpPr txBox="1"/>
          <p:nvPr/>
        </p:nvSpPr>
        <p:spPr>
          <a:xfrm>
            <a:off x="10221148" y="6155934"/>
            <a:ext cx="1249578" cy="646163"/>
          </a:xfrm>
          <a:prstGeom prst="rect">
            <a:avLst/>
          </a:prstGeom>
          <a:noFill/>
        </p:spPr>
        <p:txBody>
          <a:bodyPr wrap="square" rtlCol="0">
            <a:spAutoFit/>
          </a:bodyPr>
          <a:lstStyle/>
          <a:p>
            <a:pPr algn="ctr">
              <a:lnSpc>
                <a:spcPct val="90000"/>
              </a:lnSpc>
            </a:pPr>
            <a:r>
              <a:rPr lang="en-US" sz="1999" dirty="0">
                <a:solidFill>
                  <a:srgbClr val="FFFFFF"/>
                </a:solidFill>
                <a:latin typeface="Arial"/>
                <a:cs typeface="Franklin Gothic Book"/>
              </a:rPr>
              <a:t>Drop zone</a:t>
            </a:r>
          </a:p>
        </p:txBody>
      </p:sp>
      <p:sp>
        <p:nvSpPr>
          <p:cNvPr id="5" name="Footer Placeholder 4"/>
          <p:cNvSpPr>
            <a:spLocks noGrp="1"/>
          </p:cNvSpPr>
          <p:nvPr>
            <p:ph type="ftr" sz="quarter" idx="3"/>
          </p:nvPr>
        </p:nvSpPr>
        <p:spPr/>
        <p:txBody>
          <a:bodyPr/>
          <a:lstStyle/>
          <a:p>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6" name="Slide Number Placeholder 5"/>
          <p:cNvSpPr>
            <a:spLocks noGrp="1"/>
          </p:cNvSpPr>
          <p:nvPr>
            <p:ph type="sldNum" sz="quarter" idx="4"/>
          </p:nvPr>
        </p:nvSpPr>
        <p:spPr/>
        <p:txBody>
          <a:bodyPr/>
          <a:lstStyle/>
          <a:p>
            <a:fld id="{49DF86D6-4B9D-4B83-AF23-D696D3CD110A}" type="slidenum">
              <a:rPr lang="en-US">
                <a:gradFill>
                  <a:gsLst>
                    <a:gs pos="0">
                      <a:srgbClr val="FFFFFF"/>
                    </a:gs>
                    <a:gs pos="100000">
                      <a:srgbClr val="FFFFFF"/>
                    </a:gs>
                  </a:gsLst>
                  <a:lin ang="5400000" scaled="1"/>
                </a:gradFill>
                <a:latin typeface="Arial"/>
              </a:rPr>
              <a:pPr/>
              <a:t>43</a:t>
            </a:fld>
            <a:endParaRPr lang="en-US" dirty="0">
              <a:gradFill>
                <a:gsLst>
                  <a:gs pos="0">
                    <a:srgbClr val="FFFFFF"/>
                  </a:gs>
                  <a:gs pos="100000">
                    <a:srgbClr val="FFFFFF"/>
                  </a:gs>
                </a:gsLst>
                <a:lin ang="5400000" scaled="1"/>
              </a:gradFill>
              <a:latin typeface="Arial"/>
            </a:endParaRPr>
          </a:p>
        </p:txBody>
      </p:sp>
    </p:spTree>
    <p:custDataLst>
      <p:tags r:id="rId1"/>
    </p:custDataLst>
    <p:extLst>
      <p:ext uri="{BB962C8B-B14F-4D97-AF65-F5344CB8AC3E}">
        <p14:creationId xmlns:p14="http://schemas.microsoft.com/office/powerpoint/2010/main" val="414103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750"/>
                                        <p:tgtEl>
                                          <p:spTgt spid="63"/>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1000"/>
                                        <p:tgtEl>
                                          <p:spTgt spid="69"/>
                                        </p:tgtEl>
                                      </p:cBhvr>
                                    </p:animEffect>
                                  </p:childTnLst>
                                </p:cTn>
                              </p:par>
                              <p:par>
                                <p:cTn id="28" presetID="1" presetClass="exit" presetSubtype="0" fill="hold" nodeType="withEffect">
                                  <p:stCondLst>
                                    <p:cond delay="0"/>
                                  </p:stCondLst>
                                  <p:childTnLst>
                                    <p:set>
                                      <p:cBhvr>
                                        <p:cTn id="29" dur="1" fill="hold">
                                          <p:stCondLst>
                                            <p:cond delay="0"/>
                                          </p:stCondLst>
                                        </p:cTn>
                                        <p:tgtEl>
                                          <p:spTgt spid="63"/>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75"/>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500"/>
                                        <p:tgtEl>
                                          <p:spTgt spid="7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500"/>
                                        <p:tgtEl>
                                          <p:spTgt spid="2050"/>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mph" presetSubtype="0" repeatCount="4000" fill="hold" nodeType="clickEffect">
                                  <p:stCondLst>
                                    <p:cond delay="0"/>
                                  </p:stCondLst>
                                  <p:childTnLst>
                                    <p:animEffect transition="out" filter="fade">
                                      <p:cBhvr>
                                        <p:cTn id="48" dur="500" tmFilter="0, 0; .2, .5; .8, .5; 1, 0"/>
                                        <p:tgtEl>
                                          <p:spTgt spid="129"/>
                                        </p:tgtEl>
                                      </p:cBhvr>
                                    </p:animEffect>
                                    <p:animScale>
                                      <p:cBhvr>
                                        <p:cTn id="49" dur="250" autoRev="1" fill="hold"/>
                                        <p:tgtEl>
                                          <p:spTgt spid="129"/>
                                        </p:tgtEl>
                                      </p:cBhvr>
                                      <p:by x="105000" y="105000"/>
                                    </p:animScale>
                                  </p:childTnLst>
                                </p:cTn>
                              </p:par>
                              <p:par>
                                <p:cTn id="50" presetID="1" presetClass="exit" presetSubtype="0" fill="hold" grpId="1" nodeType="withEffect">
                                  <p:stCondLst>
                                    <p:cond delay="0"/>
                                  </p:stCondLst>
                                  <p:childTnLst>
                                    <p:set>
                                      <p:cBhvr>
                                        <p:cTn id="51" dur="1" fill="hold">
                                          <p:stCondLst>
                                            <p:cond delay="0"/>
                                          </p:stCondLst>
                                        </p:cTn>
                                        <p:tgtEl>
                                          <p:spTgt spid="78"/>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fade">
                                      <p:cBhvr>
                                        <p:cTn id="54" dur="500"/>
                                        <p:tgtEl>
                                          <p:spTgt spid="9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98"/>
                                        </p:tgtEl>
                                        <p:attrNameLst>
                                          <p:attrName>style.visibility</p:attrName>
                                        </p:attrNameLst>
                                      </p:cBhvr>
                                      <p:to>
                                        <p:strVal val="hidden"/>
                                      </p:to>
                                    </p:set>
                                  </p:childTnLst>
                                </p:cTn>
                              </p:par>
                            </p:childTnLst>
                          </p:cTn>
                        </p:par>
                        <p:par>
                          <p:cTn id="59" fill="hold">
                            <p:stCondLst>
                              <p:cond delay="0"/>
                            </p:stCondLst>
                            <p:childTnLst>
                              <p:par>
                                <p:cTn id="60" presetID="10" presetClass="entr" presetSubtype="0" fill="hold" grpId="0" nodeType="after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p:cTn id="67" dur="500" fill="hold"/>
                                        <p:tgtEl>
                                          <p:spTgt spid="100"/>
                                        </p:tgtEl>
                                        <p:attrNameLst>
                                          <p:attrName>ppt_w</p:attrName>
                                        </p:attrNameLst>
                                      </p:cBhvr>
                                      <p:tavLst>
                                        <p:tav tm="0">
                                          <p:val>
                                            <p:fltVal val="0"/>
                                          </p:val>
                                        </p:tav>
                                        <p:tav tm="100000">
                                          <p:val>
                                            <p:strVal val="#ppt_w"/>
                                          </p:val>
                                        </p:tav>
                                      </p:tavLst>
                                    </p:anim>
                                    <p:anim calcmode="lin" valueType="num">
                                      <p:cBhvr>
                                        <p:cTn id="68" dur="500" fill="hold"/>
                                        <p:tgtEl>
                                          <p:spTgt spid="100"/>
                                        </p:tgtEl>
                                        <p:attrNameLst>
                                          <p:attrName>ppt_h</p:attrName>
                                        </p:attrNameLst>
                                      </p:cBhvr>
                                      <p:tavLst>
                                        <p:tav tm="0">
                                          <p:val>
                                            <p:fltVal val="0"/>
                                          </p:val>
                                        </p:tav>
                                        <p:tav tm="100000">
                                          <p:val>
                                            <p:strVal val="#ppt_h"/>
                                          </p:val>
                                        </p:tav>
                                      </p:tavLst>
                                    </p:anim>
                                    <p:animEffect transition="in" filter="fade">
                                      <p:cBhvr>
                                        <p:cTn id="69" dur="500"/>
                                        <p:tgtEl>
                                          <p:spTgt spid="100"/>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99"/>
                                        </p:tgtEl>
                                        <p:attrNameLst>
                                          <p:attrName>style.visibility</p:attrName>
                                        </p:attrNameLst>
                                      </p:cBhvr>
                                      <p:to>
                                        <p:strVal val="hidden"/>
                                      </p:to>
                                    </p:se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par>
                          <p:cTn id="85" fill="hold">
                            <p:stCondLst>
                              <p:cond delay="0"/>
                            </p:stCondLst>
                            <p:childTnLst>
                              <p:par>
                                <p:cTn id="86" presetID="10" presetClass="entr" presetSubtype="0" fill="hold" grpId="0" nodeType="afterEffect">
                                  <p:stCondLst>
                                    <p:cond delay="0"/>
                                  </p:stCondLst>
                                  <p:childTnLst>
                                    <p:set>
                                      <p:cBhvr>
                                        <p:cTn id="87" dur="1" fill="hold">
                                          <p:stCondLst>
                                            <p:cond delay="0"/>
                                          </p:stCondLst>
                                        </p:cTn>
                                        <p:tgtEl>
                                          <p:spTgt spid="122"/>
                                        </p:tgtEl>
                                        <p:attrNameLst>
                                          <p:attrName>style.visibility</p:attrName>
                                        </p:attrNameLst>
                                      </p:cBhvr>
                                      <p:to>
                                        <p:strVal val="visible"/>
                                      </p:to>
                                    </p:set>
                                    <p:animEffect transition="in" filter="fade">
                                      <p:cBhvr>
                                        <p:cTn id="88" dur="500"/>
                                        <p:tgtEl>
                                          <p:spTgt spid="1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 presetClass="exit" presetSubtype="0" fill="hold" grpId="1" nodeType="withEffect">
                                  <p:stCondLst>
                                    <p:cond delay="0"/>
                                  </p:stCondLst>
                                  <p:childTnLst>
                                    <p:set>
                                      <p:cBhvr>
                                        <p:cTn id="95" dur="1" fill="hold">
                                          <p:stCondLst>
                                            <p:cond delay="0"/>
                                          </p:stCondLst>
                                        </p:cTn>
                                        <p:tgtEl>
                                          <p:spTgt spid="122"/>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00"/>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43"/>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fade">
                                      <p:cBhvr>
                                        <p:cTn id="103" dur="500"/>
                                        <p:tgtEl>
                                          <p:spTgt spid="106"/>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46"/>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0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fade">
                                      <p:cBhvr>
                                        <p:cTn id="114" dur="500"/>
                                        <p:tgtEl>
                                          <p:spTgt spid="107"/>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xit" presetSubtype="0" fill="hold" grpId="1" nodeType="withEffect">
                                  <p:stCondLst>
                                    <p:cond delay="0"/>
                                  </p:stCondLst>
                                  <p:childTnLst>
                                    <p:set>
                                      <p:cBhvr>
                                        <p:cTn id="120" dur="1" fill="hold">
                                          <p:stCondLst>
                                            <p:cond delay="0"/>
                                          </p:stCondLst>
                                        </p:cTn>
                                        <p:tgtEl>
                                          <p:spTgt spid="107"/>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51"/>
                                        </p:tgtEl>
                                        <p:attrNameLst>
                                          <p:attrName>style.visibility</p:attrName>
                                        </p:attrNameLst>
                                      </p:cBhvr>
                                      <p:to>
                                        <p:strVal val="visible"/>
                                      </p:to>
                                    </p:set>
                                  </p:childTnLst>
                                </p:cTn>
                              </p:par>
                              <p:par>
                                <p:cTn id="123" presetID="42" presetClass="path" presetSubtype="0" accel="50000" decel="50000" fill="hold" nodeType="withEffect">
                                  <p:stCondLst>
                                    <p:cond delay="0"/>
                                  </p:stCondLst>
                                  <p:childTnLst>
                                    <p:animMotion origin="layout" path="M -1.45833E-6 1.11022E-16 L 0.30091 -0.38681 " pathEditMode="relative" rAng="0" ptsTypes="AA">
                                      <p:cBhvr>
                                        <p:cTn id="124" dur="1500" fill="hold"/>
                                        <p:tgtEl>
                                          <p:spTgt spid="51"/>
                                        </p:tgtEl>
                                        <p:attrNameLst>
                                          <p:attrName>ppt_x</p:attrName>
                                          <p:attrName>ppt_y</p:attrName>
                                        </p:attrNameLst>
                                      </p:cBhvr>
                                      <p:rCtr x="15039" y="-19352"/>
                                    </p:animMotion>
                                  </p:childTnLst>
                                </p:cTn>
                              </p:par>
                              <p:par>
                                <p:cTn id="125" presetID="42" presetClass="path" presetSubtype="0" accel="50000" decel="50000" fill="hold" nodeType="withEffect">
                                  <p:stCondLst>
                                    <p:cond delay="0"/>
                                  </p:stCondLst>
                                  <p:childTnLst>
                                    <p:animMotion origin="layout" path="M -8.33333E-7 3.33333E-6 L 0.3013 -0.37848 " pathEditMode="relative" rAng="0" ptsTypes="AA">
                                      <p:cBhvr>
                                        <p:cTn id="126" dur="1500" fill="hold"/>
                                        <p:tgtEl>
                                          <p:spTgt spid="52"/>
                                        </p:tgtEl>
                                        <p:attrNameLst>
                                          <p:attrName>ppt_x</p:attrName>
                                          <p:attrName>ppt_y</p:attrName>
                                        </p:attrNameLst>
                                      </p:cBhvr>
                                      <p:rCtr x="15065" y="-18935"/>
                                    </p:animMotion>
                                  </p:childTnLst>
                                </p:cTn>
                              </p:par>
                            </p:childTnLst>
                          </p:cTn>
                        </p:par>
                        <p:par>
                          <p:cTn id="127" fill="hold">
                            <p:stCondLst>
                              <p:cond delay="1500"/>
                            </p:stCondLst>
                            <p:childTnLst>
                              <p:par>
                                <p:cTn id="128" presetID="10" presetClass="entr" presetSubtype="0" fill="hold" grpId="0" nodeType="after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7"/>
                                        </p:tgtEl>
                                        <p:attrNameLst>
                                          <p:attrName>style.visibility</p:attrName>
                                        </p:attrNameLst>
                                      </p:cBhvr>
                                      <p:to>
                                        <p:strVal val="visible"/>
                                      </p:to>
                                    </p:set>
                                  </p:childTnLst>
                                </p:cTn>
                              </p:par>
                              <p:par>
                                <p:cTn id="135" presetID="1" presetClass="exit" presetSubtype="0" fill="hold" grpId="1" nodeType="withEffect">
                                  <p:stCondLst>
                                    <p:cond delay="0"/>
                                  </p:stCondLst>
                                  <p:childTnLst>
                                    <p:set>
                                      <p:cBhvr>
                                        <p:cTn id="136" dur="1" fill="hold">
                                          <p:stCondLst>
                                            <p:cond delay="0"/>
                                          </p:stCondLst>
                                        </p:cTn>
                                        <p:tgtEl>
                                          <p:spTgt spid="119"/>
                                        </p:tgtEl>
                                        <p:attrNameLst>
                                          <p:attrName>style.visibility</p:attrName>
                                        </p:attrNameLst>
                                      </p:cBhvr>
                                      <p:to>
                                        <p:strVal val="hidden"/>
                                      </p:to>
                                    </p:set>
                                  </p:childTnLst>
                                </p:cTn>
                              </p:par>
                              <p:par>
                                <p:cTn id="137" presetID="1"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42" presetClass="path" presetSubtype="0" accel="50000" decel="50000" fill="hold" nodeType="withEffect">
                                  <p:stCondLst>
                                    <p:cond delay="0"/>
                                  </p:stCondLst>
                                  <p:childTnLst>
                                    <p:animMotion origin="layout" path="M -1.875E-6 0 L 0.56745 0.18241 " pathEditMode="relative" rAng="0" ptsTypes="AA">
                                      <p:cBhvr>
                                        <p:cTn id="140" dur="1500" fill="hold"/>
                                        <p:tgtEl>
                                          <p:spTgt spid="117"/>
                                        </p:tgtEl>
                                        <p:attrNameLst>
                                          <p:attrName>ppt_x</p:attrName>
                                          <p:attrName>ppt_y</p:attrName>
                                        </p:attrNameLst>
                                      </p:cBhvr>
                                      <p:rCtr x="28372" y="9120"/>
                                    </p:animMotion>
                                  </p:childTnLst>
                                </p:cTn>
                              </p:par>
                              <p:par>
                                <p:cTn id="141" presetID="42" presetClass="path" presetSubtype="0" accel="50000" decel="50000" fill="hold" nodeType="withEffect">
                                  <p:stCondLst>
                                    <p:cond delay="0"/>
                                  </p:stCondLst>
                                  <p:childTnLst>
                                    <p:animMotion origin="layout" path="M -0.04166 -0.01273 L 0.56615 0.17662 " pathEditMode="relative" rAng="0" ptsTypes="AA">
                                      <p:cBhvr>
                                        <p:cTn id="142" dur="1500" fill="hold"/>
                                        <p:tgtEl>
                                          <p:spTgt spid="56"/>
                                        </p:tgtEl>
                                        <p:attrNameLst>
                                          <p:attrName>ppt_x</p:attrName>
                                          <p:attrName>ppt_y</p:attrName>
                                        </p:attrNameLst>
                                      </p:cBhvr>
                                      <p:rCtr x="30391" y="9468"/>
                                    </p:animMotion>
                                  </p:childTnLst>
                                </p:cTn>
                              </p:par>
                            </p:childTnLst>
                          </p:cTn>
                        </p:par>
                        <p:par>
                          <p:cTn id="143" fill="hold">
                            <p:stCondLst>
                              <p:cond delay="1500"/>
                            </p:stCondLst>
                            <p:childTnLst>
                              <p:par>
                                <p:cTn id="144" presetID="10" presetClass="entr" presetSubtype="0" fill="hold" grpId="0" nodeType="after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500"/>
                                        <p:tgtEl>
                                          <p:spTgt spid="62"/>
                                        </p:tgtEl>
                                      </p:cBhvr>
                                    </p:animEffect>
                                  </p:childTnLst>
                                </p:cTn>
                              </p:par>
                            </p:childTnLst>
                          </p:cTn>
                        </p:par>
                        <p:par>
                          <p:cTn id="150" fill="hold">
                            <p:stCondLst>
                              <p:cond delay="2000"/>
                            </p:stCondLst>
                            <p:childTnLst>
                              <p:par>
                                <p:cTn id="151" presetID="10" presetClass="entr" presetSubtype="0" fill="hold" grpId="0" nodeType="afterEffect">
                                  <p:stCondLst>
                                    <p:cond delay="0"/>
                                  </p:stCondLst>
                                  <p:childTnLst>
                                    <p:set>
                                      <p:cBhvr>
                                        <p:cTn id="152" dur="1" fill="hold">
                                          <p:stCondLst>
                                            <p:cond delay="0"/>
                                          </p:stCondLst>
                                        </p:cTn>
                                        <p:tgtEl>
                                          <p:spTgt spid="121"/>
                                        </p:tgtEl>
                                        <p:attrNameLst>
                                          <p:attrName>style.visibility</p:attrName>
                                        </p:attrNameLst>
                                      </p:cBhvr>
                                      <p:to>
                                        <p:strVal val="visible"/>
                                      </p:to>
                                    </p:set>
                                    <p:animEffect transition="in" filter="fade">
                                      <p:cBhvr>
                                        <p:cTn id="15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78" grpId="0" animBg="1"/>
      <p:bldP spid="78" grpId="1" animBg="1"/>
      <p:bldP spid="98" grpId="0" animBg="1"/>
      <p:bldP spid="98" grpId="1" animBg="1"/>
      <p:bldP spid="99" grpId="0" animBg="1"/>
      <p:bldP spid="99" grpId="1" animBg="1"/>
      <p:bldP spid="100" grpId="0" animBg="1"/>
      <p:bldP spid="100" grpId="1" animBg="1"/>
      <p:bldP spid="106" grpId="0" animBg="1"/>
      <p:bldP spid="106" grpId="1" animBg="1"/>
      <p:bldP spid="107" grpId="0" animBg="1"/>
      <p:bldP spid="107" grpId="1" animBg="1"/>
      <p:bldP spid="119" grpId="0" animBg="1"/>
      <p:bldP spid="119" grpId="1" animBg="1"/>
      <p:bldP spid="121" grpId="0" animBg="1"/>
      <p:bldP spid="122" grpId="0" animBg="1"/>
      <p:bldP spid="122" grpId="1" animBg="1"/>
      <p:bldP spid="3" grpId="0"/>
      <p:bldP spid="60" grpId="0" animBg="1"/>
      <p:bldP spid="61" grpId="0" animBg="1"/>
      <p:bldP spid="6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528" y="309902"/>
            <a:ext cx="10969943" cy="914162"/>
          </a:xfrm>
        </p:spPr>
        <p:txBody>
          <a:bodyPr>
            <a:normAutofit fontScale="90000"/>
          </a:bodyPr>
          <a:lstStyle/>
          <a:p>
            <a:r>
              <a:rPr lang="en-US" sz="3199" dirty="0"/>
              <a:t>Preface - How DataSafe Uses Encryption to Protect Confidential Data?</a:t>
            </a:r>
          </a:p>
        </p:txBody>
      </p:sp>
      <p:sp>
        <p:nvSpPr>
          <p:cNvPr id="78" name="Rounded Rectangular Callout 77"/>
          <p:cNvSpPr/>
          <p:nvPr/>
        </p:nvSpPr>
        <p:spPr>
          <a:xfrm>
            <a:off x="1486186" y="1019749"/>
            <a:ext cx="2114096" cy="693722"/>
          </a:xfrm>
          <a:prstGeom prst="wedgeRoundRectCallout">
            <a:avLst>
              <a:gd name="adj1" fmla="val -39627"/>
              <a:gd name="adj2" fmla="val 104568"/>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user is already infected with malware</a:t>
            </a:r>
          </a:p>
        </p:txBody>
      </p:sp>
      <p:sp>
        <p:nvSpPr>
          <p:cNvPr id="98" name="Rounded Rectangular Callout 97"/>
          <p:cNvSpPr/>
          <p:nvPr/>
        </p:nvSpPr>
        <p:spPr>
          <a:xfrm>
            <a:off x="1333012" y="1035434"/>
            <a:ext cx="2527727" cy="693722"/>
          </a:xfrm>
          <a:prstGeom prst="wedgeRoundRectCallout">
            <a:avLst>
              <a:gd name="adj1" fmla="val -42398"/>
              <a:gd name="adj2" fmla="val 95744"/>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malware runs and the user enters their credentials</a:t>
            </a:r>
          </a:p>
        </p:txBody>
      </p:sp>
      <p:grpSp>
        <p:nvGrpSpPr>
          <p:cNvPr id="42" name="Group 41"/>
          <p:cNvGrpSpPr/>
          <p:nvPr/>
        </p:nvGrpSpPr>
        <p:grpSpPr>
          <a:xfrm>
            <a:off x="6244873" y="2886401"/>
            <a:ext cx="2547720" cy="1386720"/>
            <a:chOff x="7501713" y="2940017"/>
            <a:chExt cx="1452533" cy="790611"/>
          </a:xfrm>
        </p:grpSpPr>
        <p:grpSp>
          <p:nvGrpSpPr>
            <p:cNvPr id="47" name="Group 46"/>
            <p:cNvGrpSpPr/>
            <p:nvPr/>
          </p:nvGrpSpPr>
          <p:grpSpPr>
            <a:xfrm>
              <a:off x="7501713" y="2940017"/>
              <a:ext cx="1452533" cy="783314"/>
              <a:chOff x="6350077" y="3103005"/>
              <a:chExt cx="1452533" cy="783314"/>
            </a:xfrm>
          </p:grpSpPr>
          <p:sp>
            <p:nvSpPr>
              <p:cNvPr id="55" name="Freeform 24"/>
              <p:cNvSpPr>
                <a:spLocks noEditPoints="1"/>
              </p:cNvSpPr>
              <p:nvPr/>
            </p:nvSpPr>
            <p:spPr bwMode="auto">
              <a:xfrm>
                <a:off x="6458045" y="3200342"/>
                <a:ext cx="1326460" cy="392215"/>
              </a:xfrm>
              <a:custGeom>
                <a:avLst/>
                <a:gdLst>
                  <a:gd name="T0" fmla="*/ 21 w 1044"/>
                  <a:gd name="T1" fmla="*/ 0 h 309"/>
                  <a:gd name="T2" fmla="*/ 0 w 1044"/>
                  <a:gd name="T3" fmla="*/ 93 h 309"/>
                  <a:gd name="T4" fmla="*/ 1023 w 1044"/>
                  <a:gd name="T5" fmla="*/ 115 h 309"/>
                  <a:gd name="T6" fmla="*/ 1044 w 1044"/>
                  <a:gd name="T7" fmla="*/ 21 h 309"/>
                  <a:gd name="T8" fmla="*/ 1027 w 1044"/>
                  <a:gd name="T9" fmla="*/ 105 h 309"/>
                  <a:gd name="T10" fmla="*/ 16 w 1044"/>
                  <a:gd name="T11" fmla="*/ 101 h 309"/>
                  <a:gd name="T12" fmla="*/ 1027 w 1044"/>
                  <a:gd name="T13" fmla="*/ 97 h 309"/>
                  <a:gd name="T14" fmla="*/ 1027 w 1044"/>
                  <a:gd name="T15" fmla="*/ 105 h 309"/>
                  <a:gd name="T16" fmla="*/ 20 w 1044"/>
                  <a:gd name="T17" fmla="*/ 88 h 309"/>
                  <a:gd name="T18" fmla="*/ 20 w 1044"/>
                  <a:gd name="T19" fmla="*/ 80 h 309"/>
                  <a:gd name="T20" fmla="*/ 1031 w 1044"/>
                  <a:gd name="T21" fmla="*/ 84 h 309"/>
                  <a:gd name="T22" fmla="*/ 1023 w 1044"/>
                  <a:gd name="T23" fmla="*/ 128 h 309"/>
                  <a:gd name="T24" fmla="*/ 0 w 1044"/>
                  <a:gd name="T25" fmla="*/ 150 h 309"/>
                  <a:gd name="T26" fmla="*/ 21 w 1044"/>
                  <a:gd name="T27" fmla="*/ 309 h 309"/>
                  <a:gd name="T28" fmla="*/ 1044 w 1044"/>
                  <a:gd name="T29" fmla="*/ 288 h 309"/>
                  <a:gd name="T30" fmla="*/ 1023 w 1044"/>
                  <a:gd name="T31" fmla="*/ 128 h 309"/>
                  <a:gd name="T32" fmla="*/ 381 w 1044"/>
                  <a:gd name="T33" fmla="*/ 239 h 309"/>
                  <a:gd name="T34" fmla="*/ 366 w 1044"/>
                  <a:gd name="T35" fmla="*/ 228 h 309"/>
                  <a:gd name="T36" fmla="*/ 376 w 1044"/>
                  <a:gd name="T37" fmla="*/ 212 h 309"/>
                  <a:gd name="T38" fmla="*/ 392 w 1044"/>
                  <a:gd name="T39" fmla="*/ 223 h 309"/>
                  <a:gd name="T40" fmla="*/ 438 w 1044"/>
                  <a:gd name="T41" fmla="*/ 228 h 309"/>
                  <a:gd name="T42" fmla="*/ 422 w 1044"/>
                  <a:gd name="T43" fmla="*/ 239 h 309"/>
                  <a:gd name="T44" fmla="*/ 412 w 1044"/>
                  <a:gd name="T45" fmla="*/ 223 h 309"/>
                  <a:gd name="T46" fmla="*/ 428 w 1044"/>
                  <a:gd name="T47" fmla="*/ 212 h 309"/>
                  <a:gd name="T48" fmla="*/ 438 w 1044"/>
                  <a:gd name="T49" fmla="*/ 228 h 309"/>
                  <a:gd name="T50" fmla="*/ 474 w 1044"/>
                  <a:gd name="T51" fmla="*/ 239 h 309"/>
                  <a:gd name="T52" fmla="*/ 458 w 1044"/>
                  <a:gd name="T53" fmla="*/ 228 h 309"/>
                  <a:gd name="T54" fmla="*/ 468 w 1044"/>
                  <a:gd name="T55" fmla="*/ 212 h 309"/>
                  <a:gd name="T56" fmla="*/ 484 w 1044"/>
                  <a:gd name="T57" fmla="*/ 223 h 309"/>
                  <a:gd name="T58" fmla="*/ 530 w 1044"/>
                  <a:gd name="T59" fmla="*/ 228 h 309"/>
                  <a:gd name="T60" fmla="*/ 515 w 1044"/>
                  <a:gd name="T61" fmla="*/ 239 h 309"/>
                  <a:gd name="T62" fmla="*/ 504 w 1044"/>
                  <a:gd name="T63" fmla="*/ 223 h 309"/>
                  <a:gd name="T64" fmla="*/ 520 w 1044"/>
                  <a:gd name="T65" fmla="*/ 212 h 309"/>
                  <a:gd name="T66" fmla="*/ 530 w 1044"/>
                  <a:gd name="T67" fmla="*/ 228 h 309"/>
                  <a:gd name="T68" fmla="*/ 566 w 1044"/>
                  <a:gd name="T69" fmla="*/ 239 h 309"/>
                  <a:gd name="T70" fmla="*/ 550 w 1044"/>
                  <a:gd name="T71" fmla="*/ 228 h 309"/>
                  <a:gd name="T72" fmla="*/ 561 w 1044"/>
                  <a:gd name="T73" fmla="*/ 212 h 309"/>
                  <a:gd name="T74" fmla="*/ 577 w 1044"/>
                  <a:gd name="T75" fmla="*/ 223 h 309"/>
                  <a:gd name="T76" fmla="*/ 844 w 1044"/>
                  <a:gd name="T77" fmla="*/ 232 h 309"/>
                  <a:gd name="T78" fmla="*/ 651 w 1044"/>
                  <a:gd name="T79" fmla="*/ 246 h 309"/>
                  <a:gd name="T80" fmla="*/ 637 w 1044"/>
                  <a:gd name="T81" fmla="*/ 219 h 309"/>
                  <a:gd name="T82" fmla="*/ 830 w 1044"/>
                  <a:gd name="T83" fmla="*/ 205 h 309"/>
                  <a:gd name="T84" fmla="*/ 844 w 1044"/>
                  <a:gd name="T85" fmla="*/ 232 h 309"/>
                  <a:gd name="T86" fmla="*/ 922 w 1044"/>
                  <a:gd name="T87" fmla="*/ 225 h 309"/>
                  <a:gd name="T88" fmla="*/ 997 w 1044"/>
                  <a:gd name="T89" fmla="*/ 22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900" dirty="0">
                  <a:solidFill>
                    <a:srgbClr val="4D4F53"/>
                  </a:solidFill>
                  <a:latin typeface="Arial"/>
                </a:endParaRPr>
              </a:p>
            </p:txBody>
          </p:sp>
          <p:sp>
            <p:nvSpPr>
              <p:cNvPr id="57" name="Rounded Rectangle 56"/>
              <p:cNvSpPr/>
              <p:nvPr/>
            </p:nvSpPr>
            <p:spPr>
              <a:xfrm>
                <a:off x="6458044" y="3600495"/>
                <a:ext cx="1344566" cy="285824"/>
              </a:xfrm>
              <a:prstGeom prst="roundRect">
                <a:avLst>
                  <a:gd name="adj" fmla="val 10382"/>
                </a:avLst>
              </a:prstGeom>
              <a:solidFill>
                <a:srgbClr val="108066"/>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rgbClr val="FFFFFF"/>
                    </a:solidFill>
                    <a:latin typeface="Arial"/>
                  </a:rPr>
                  <a:t>LTM</a:t>
                </a:r>
                <a:endParaRPr lang="en-US" sz="1050" dirty="0">
                  <a:solidFill>
                    <a:srgbClr val="FFFFFF"/>
                  </a:solidFill>
                  <a:latin typeface="Arial"/>
                </a:endParaRPr>
              </a:p>
            </p:txBody>
          </p:sp>
          <p:pic>
            <p:nvPicPr>
              <p:cNvPr id="58" name="Picture 57"/>
              <p:cNvPicPr>
                <a:picLocks noChangeAspect="1"/>
              </p:cNvPicPr>
              <p:nvPr/>
            </p:nvPicPr>
            <p:blipFill rotWithShape="1">
              <a:blip r:embed="rId7" cstate="print">
                <a:extLst>
                  <a:ext uri="{28A0092B-C50C-407E-A947-70E740481C1C}">
                    <a14:useLocalDpi xmlns:a14="http://schemas.microsoft.com/office/drawing/2010/main" val="0"/>
                  </a:ext>
                </a:extLst>
              </a:blip>
              <a:srcRect t="19231" r="29354"/>
              <a:stretch/>
            </p:blipFill>
            <p:spPr>
              <a:xfrm>
                <a:off x="6350077" y="3103005"/>
                <a:ext cx="400003" cy="457319"/>
              </a:xfrm>
              <a:prstGeom prst="rect">
                <a:avLst/>
              </a:prstGeom>
            </p:spPr>
          </p:pic>
        </p:grpSp>
        <p:sp>
          <p:nvSpPr>
            <p:cNvPr id="54" name="Rounded Rectangle 53"/>
            <p:cNvSpPr/>
            <p:nvPr/>
          </p:nvSpPr>
          <p:spPr>
            <a:xfrm>
              <a:off x="7609680" y="3444804"/>
              <a:ext cx="1344566" cy="285824"/>
            </a:xfrm>
            <a:prstGeom prst="roundRect">
              <a:avLst>
                <a:gd name="adj" fmla="val 10382"/>
              </a:avLst>
            </a:prstGeom>
            <a:solidFill>
              <a:schemeClr val="accent2"/>
            </a:solidFill>
            <a:ln w="254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solidFill>
                    <a:srgbClr val="FFFFFF"/>
                  </a:solidFill>
                  <a:latin typeface="Arial"/>
                </a:rPr>
                <a:t>BIG-IP LTM + Application Layer Encryption</a:t>
              </a:r>
              <a:endParaRPr lang="en-US" sz="1050" dirty="0">
                <a:solidFill>
                  <a:srgbClr val="FFFFFF"/>
                </a:solidFill>
                <a:latin typeface="Arial"/>
              </a:endParaRPr>
            </a:p>
          </p:txBody>
        </p:sp>
      </p:grpSp>
      <p:grpSp>
        <p:nvGrpSpPr>
          <p:cNvPr id="59" name="Group 58"/>
          <p:cNvGrpSpPr/>
          <p:nvPr/>
        </p:nvGrpSpPr>
        <p:grpSpPr>
          <a:xfrm>
            <a:off x="7926241" y="860722"/>
            <a:ext cx="2156902" cy="1180888"/>
            <a:chOff x="6714099" y="815288"/>
            <a:chExt cx="2158026" cy="1181504"/>
          </a:xfrm>
          <a:solidFill>
            <a:schemeClr val="bg1"/>
          </a:solidFill>
        </p:grpSpPr>
        <p:sp>
          <p:nvSpPr>
            <p:cNvPr id="60" name="TextBox 59"/>
            <p:cNvSpPr txBox="1"/>
            <p:nvPr/>
          </p:nvSpPr>
          <p:spPr>
            <a:xfrm>
              <a:off x="6714099" y="815288"/>
              <a:ext cx="2158026" cy="400214"/>
            </a:xfrm>
            <a:prstGeom prst="rect">
              <a:avLst/>
            </a:prstGeom>
            <a:noFill/>
          </p:spPr>
          <p:txBody>
            <a:bodyPr wrap="square" rtlCol="0">
              <a:spAutoFit/>
            </a:bodyPr>
            <a:lstStyle/>
            <a:p>
              <a:pPr algn="r"/>
              <a:r>
                <a:rPr lang="en-US" sz="1999" dirty="0">
                  <a:solidFill>
                    <a:srgbClr val="FFFFFF"/>
                  </a:solidFill>
                  <a:latin typeface="Arial"/>
                </a:rPr>
                <a:t>Web application</a:t>
              </a:r>
            </a:p>
          </p:txBody>
        </p:sp>
        <p:grpSp>
          <p:nvGrpSpPr>
            <p:cNvPr id="61" name="Group 60"/>
            <p:cNvGrpSpPr/>
            <p:nvPr/>
          </p:nvGrpSpPr>
          <p:grpSpPr>
            <a:xfrm>
              <a:off x="7049182" y="1271686"/>
              <a:ext cx="1487860" cy="725106"/>
              <a:chOff x="7049182" y="1271686"/>
              <a:chExt cx="1487860" cy="725106"/>
            </a:xfrm>
            <a:grpFill/>
          </p:grpSpPr>
          <p:sp>
            <p:nvSpPr>
              <p:cNvPr id="62" name="Freeform 52"/>
              <p:cNvSpPr>
                <a:spLocks noEditPoints="1"/>
              </p:cNvSpPr>
              <p:nvPr/>
            </p:nvSpPr>
            <p:spPr bwMode="auto">
              <a:xfrm>
                <a:off x="7559567" y="1277820"/>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dirty="0">
                  <a:solidFill>
                    <a:srgbClr val="4D4F53"/>
                  </a:solidFill>
                  <a:latin typeface="Arial"/>
                </a:endParaRPr>
              </a:p>
            </p:txBody>
          </p:sp>
          <p:sp>
            <p:nvSpPr>
              <p:cNvPr id="64" name="Freeform 52"/>
              <p:cNvSpPr>
                <a:spLocks noEditPoints="1"/>
              </p:cNvSpPr>
              <p:nvPr/>
            </p:nvSpPr>
            <p:spPr bwMode="auto">
              <a:xfrm>
                <a:off x="7049182" y="1271686"/>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dirty="0">
                  <a:solidFill>
                    <a:srgbClr val="4D4F53"/>
                  </a:solidFill>
                  <a:latin typeface="Arial"/>
                </a:endParaRPr>
              </a:p>
            </p:txBody>
          </p:sp>
          <p:sp>
            <p:nvSpPr>
              <p:cNvPr id="65" name="Freeform 52"/>
              <p:cNvSpPr>
                <a:spLocks noEditPoints="1"/>
              </p:cNvSpPr>
              <p:nvPr/>
            </p:nvSpPr>
            <p:spPr bwMode="auto">
              <a:xfrm>
                <a:off x="8069952" y="1271686"/>
                <a:ext cx="467090" cy="718972"/>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endParaRPr lang="en-US" sz="1798" dirty="0">
                  <a:solidFill>
                    <a:srgbClr val="4D4F53"/>
                  </a:solidFill>
                  <a:latin typeface="Arial"/>
                </a:endParaRPr>
              </a:p>
            </p:txBody>
          </p:sp>
        </p:grpSp>
      </p:grpSp>
      <p:cxnSp>
        <p:nvCxnSpPr>
          <p:cNvPr id="68" name="Arrow BIG-IP to web app"/>
          <p:cNvCxnSpPr/>
          <p:nvPr/>
        </p:nvCxnSpPr>
        <p:spPr>
          <a:xfrm flipV="1">
            <a:off x="7996964" y="2083358"/>
            <a:ext cx="710947" cy="940473"/>
          </a:xfrm>
          <a:prstGeom prst="straightConnector1">
            <a:avLst/>
          </a:prstGeom>
          <a:ln w="28575"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a:off x="7862920" y="2083357"/>
            <a:ext cx="691504" cy="928286"/>
          </a:xfrm>
          <a:prstGeom prst="straightConnector1">
            <a:avLst/>
          </a:prstGeom>
          <a:ln w="28575" cmpd="sng">
            <a:solidFill>
              <a:schemeClr val="tx2">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flipV="1">
            <a:off x="2143173" y="2951757"/>
            <a:ext cx="4298746" cy="705407"/>
          </a:xfrm>
          <a:prstGeom prst="straightConnector1">
            <a:avLst/>
          </a:prstGeom>
          <a:ln w="28575" cmpd="sng">
            <a:solidFill>
              <a:schemeClr val="tx2">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59046" y="1986131"/>
            <a:ext cx="909748" cy="909748"/>
          </a:xfrm>
          <a:prstGeom prst="rect">
            <a:avLst/>
          </a:prstGeom>
        </p:spPr>
      </p:pic>
      <p:sp>
        <p:nvSpPr>
          <p:cNvPr id="76" name="Rounded Rectangular Callout 75"/>
          <p:cNvSpPr/>
          <p:nvPr/>
        </p:nvSpPr>
        <p:spPr>
          <a:xfrm>
            <a:off x="4268152" y="669213"/>
            <a:ext cx="2373754" cy="912592"/>
          </a:xfrm>
          <a:prstGeom prst="wedgeRoundRectCallout">
            <a:avLst>
              <a:gd name="adj1" fmla="val 42072"/>
              <a:gd name="adj2" fmla="val 113919"/>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obfuscated code is added</a:t>
            </a:r>
          </a:p>
        </p:txBody>
      </p:sp>
      <p:sp>
        <p:nvSpPr>
          <p:cNvPr id="79" name="Rounded Rectangular Callout 78"/>
          <p:cNvSpPr/>
          <p:nvPr/>
        </p:nvSpPr>
        <p:spPr>
          <a:xfrm>
            <a:off x="3274609" y="669215"/>
            <a:ext cx="2315951" cy="813569"/>
          </a:xfrm>
          <a:prstGeom prst="wedgeRoundRectCallout">
            <a:avLst>
              <a:gd name="adj1" fmla="val 42072"/>
              <a:gd name="adj2" fmla="val 113919"/>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public key is included in the response</a:t>
            </a:r>
          </a:p>
        </p:txBody>
      </p:sp>
      <p:grpSp>
        <p:nvGrpSpPr>
          <p:cNvPr id="8" name="Group 7"/>
          <p:cNvGrpSpPr/>
          <p:nvPr/>
        </p:nvGrpSpPr>
        <p:grpSpPr>
          <a:xfrm>
            <a:off x="2080915" y="2951757"/>
            <a:ext cx="4346412" cy="851955"/>
            <a:chOff x="2078823" y="2951505"/>
            <a:chExt cx="4348676" cy="852399"/>
          </a:xfrm>
        </p:grpSpPr>
        <p:cxnSp>
          <p:nvCxnSpPr>
            <p:cNvPr id="67" name="Straight Arrow Connector 66"/>
            <p:cNvCxnSpPr/>
            <p:nvPr/>
          </p:nvCxnSpPr>
          <p:spPr>
            <a:xfrm>
              <a:off x="2078823" y="3093930"/>
              <a:ext cx="4348676" cy="709974"/>
            </a:xfrm>
            <a:prstGeom prst="straightConnector1">
              <a:avLst/>
            </a:prstGeom>
            <a:ln w="28575"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pic>
          <p:nvPicPr>
            <p:cNvPr id="80" name="Picture 5"/>
            <p:cNvPicPr>
              <a:picLocks noChangeAspect="1" noChangeArrowheads="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16270" y="2951505"/>
              <a:ext cx="473781" cy="63443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2" name="Picture 2"/>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851909" y="3036051"/>
            <a:ext cx="668377" cy="1099621"/>
          </a:xfrm>
          <a:prstGeom prst="rect">
            <a:avLst/>
          </a:prstGeom>
          <a:noFill/>
          <a:ln>
            <a:noFill/>
          </a:ln>
          <a:effectLst/>
          <a:extLst/>
        </p:spPr>
      </p:pic>
      <p:pic>
        <p:nvPicPr>
          <p:cNvPr id="83" name="Picture 3"/>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624358" y="3036051"/>
            <a:ext cx="668377" cy="109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3"/>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373490" y="1962185"/>
            <a:ext cx="668377" cy="1099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 name="Rounded Rectangular Callout 105"/>
          <p:cNvSpPr/>
          <p:nvPr/>
        </p:nvSpPr>
        <p:spPr>
          <a:xfrm>
            <a:off x="3425230" y="4067466"/>
            <a:ext cx="2131318" cy="693722"/>
          </a:xfrm>
          <a:prstGeom prst="wedgeRoundRectCallout">
            <a:avLst>
              <a:gd name="adj1" fmla="val 35063"/>
              <a:gd name="adj2" fmla="val -105685"/>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user requests a logon page</a:t>
            </a:r>
          </a:p>
        </p:txBody>
      </p:sp>
      <p:pic>
        <p:nvPicPr>
          <p:cNvPr id="13" name="Picture 12"/>
          <p:cNvPicPr>
            <a:picLocks noChangeAspect="1"/>
          </p:cNvPicPr>
          <p:nvPr/>
        </p:nvPicPr>
        <p:blipFill>
          <a:blip r:embed="rId12"/>
          <a:stretch>
            <a:fillRect/>
          </a:stretch>
        </p:blipFill>
        <p:spPr>
          <a:xfrm>
            <a:off x="392925" y="3618159"/>
            <a:ext cx="4754569" cy="1244186"/>
          </a:xfrm>
          <a:prstGeom prst="rect">
            <a:avLst/>
          </a:prstGeom>
          <a:ln>
            <a:solidFill>
              <a:schemeClr val="tx1"/>
            </a:solidFill>
          </a:ln>
        </p:spPr>
      </p:pic>
      <p:pic>
        <p:nvPicPr>
          <p:cNvPr id="11" name="Picture 10"/>
          <p:cNvPicPr>
            <a:picLocks noChangeAspect="1"/>
          </p:cNvPicPr>
          <p:nvPr/>
        </p:nvPicPr>
        <p:blipFill>
          <a:blip r:embed="rId13"/>
          <a:stretch>
            <a:fillRect/>
          </a:stretch>
        </p:blipFill>
        <p:spPr>
          <a:xfrm>
            <a:off x="392925" y="3763706"/>
            <a:ext cx="1181975" cy="204402"/>
          </a:xfrm>
          <a:prstGeom prst="rect">
            <a:avLst/>
          </a:prstGeom>
          <a:ln>
            <a:solidFill>
              <a:schemeClr val="tx1"/>
            </a:solidFill>
          </a:ln>
        </p:spPr>
      </p:pic>
      <p:pic>
        <p:nvPicPr>
          <p:cNvPr id="12" name="Picture 11"/>
          <p:cNvPicPr>
            <a:picLocks noChangeAspect="1"/>
          </p:cNvPicPr>
          <p:nvPr/>
        </p:nvPicPr>
        <p:blipFill>
          <a:blip r:embed="rId14"/>
          <a:stretch>
            <a:fillRect/>
          </a:stretch>
        </p:blipFill>
        <p:spPr>
          <a:xfrm>
            <a:off x="392923" y="3958182"/>
            <a:ext cx="4727908" cy="479901"/>
          </a:xfrm>
          <a:prstGeom prst="rect">
            <a:avLst/>
          </a:prstGeom>
          <a:ln>
            <a:solidFill>
              <a:schemeClr val="tx1"/>
            </a:solidFill>
          </a:ln>
        </p:spPr>
      </p:pic>
      <p:pic>
        <p:nvPicPr>
          <p:cNvPr id="14" name="Picture 13"/>
          <p:cNvPicPr>
            <a:picLocks noChangeAspect="1"/>
          </p:cNvPicPr>
          <p:nvPr/>
        </p:nvPicPr>
        <p:blipFill>
          <a:blip r:embed="rId15"/>
          <a:stretch>
            <a:fillRect/>
          </a:stretch>
        </p:blipFill>
        <p:spPr>
          <a:xfrm>
            <a:off x="7273225" y="4679094"/>
            <a:ext cx="1604075" cy="204966"/>
          </a:xfrm>
          <a:prstGeom prst="rect">
            <a:avLst/>
          </a:prstGeom>
          <a:ln>
            <a:solidFill>
              <a:schemeClr val="tx1"/>
            </a:solidFill>
          </a:ln>
        </p:spPr>
      </p:pic>
      <p:sp>
        <p:nvSpPr>
          <p:cNvPr id="86" name="Rounded Rectangular Callout 85"/>
          <p:cNvSpPr/>
          <p:nvPr/>
        </p:nvSpPr>
        <p:spPr>
          <a:xfrm>
            <a:off x="9133593" y="1859916"/>
            <a:ext cx="2421365" cy="693722"/>
          </a:xfrm>
          <a:prstGeom prst="wedgeRoundRectCallout">
            <a:avLst>
              <a:gd name="adj1" fmla="val -40192"/>
              <a:gd name="adj2" fmla="val 113235"/>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FPS uses the private key to decrypt the password field</a:t>
            </a:r>
          </a:p>
        </p:txBody>
      </p:sp>
      <p:pic>
        <p:nvPicPr>
          <p:cNvPr id="87" name="Picture 86"/>
          <p:cNvPicPr>
            <a:picLocks noChangeAspect="1"/>
          </p:cNvPicPr>
          <p:nvPr/>
        </p:nvPicPr>
        <p:blipFill>
          <a:blip r:embed="rId13"/>
          <a:stretch>
            <a:fillRect/>
          </a:stretch>
        </p:blipFill>
        <p:spPr>
          <a:xfrm>
            <a:off x="392925" y="3763706"/>
            <a:ext cx="1181975" cy="204402"/>
          </a:xfrm>
          <a:prstGeom prst="rect">
            <a:avLst/>
          </a:prstGeom>
          <a:ln>
            <a:solidFill>
              <a:schemeClr val="tx1"/>
            </a:solidFill>
          </a:ln>
        </p:spPr>
      </p:pic>
      <p:pic>
        <p:nvPicPr>
          <p:cNvPr id="88" name="Picture 87"/>
          <p:cNvPicPr>
            <a:picLocks noChangeAspect="1"/>
          </p:cNvPicPr>
          <p:nvPr/>
        </p:nvPicPr>
        <p:blipFill>
          <a:blip r:embed="rId14"/>
          <a:stretch>
            <a:fillRect/>
          </a:stretch>
        </p:blipFill>
        <p:spPr>
          <a:xfrm>
            <a:off x="392923" y="3958182"/>
            <a:ext cx="4727908" cy="479901"/>
          </a:xfrm>
          <a:prstGeom prst="rect">
            <a:avLst/>
          </a:prstGeom>
          <a:ln>
            <a:solidFill>
              <a:schemeClr val="tx1"/>
            </a:solidFill>
          </a:ln>
        </p:spPr>
      </p:pic>
      <p:sp>
        <p:nvSpPr>
          <p:cNvPr id="89" name="Rounded Rectangular Callout 88"/>
          <p:cNvSpPr/>
          <p:nvPr/>
        </p:nvSpPr>
        <p:spPr>
          <a:xfrm>
            <a:off x="9328331" y="4698601"/>
            <a:ext cx="2379836" cy="693722"/>
          </a:xfrm>
          <a:prstGeom prst="wedgeRoundRectCallout">
            <a:avLst>
              <a:gd name="adj1" fmla="val -48355"/>
              <a:gd name="adj2" fmla="val 99368"/>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malware sends the content to the drop zone</a:t>
            </a:r>
          </a:p>
        </p:txBody>
      </p:sp>
      <p:sp>
        <p:nvSpPr>
          <p:cNvPr id="102" name="Rounded Rectangular Callout 101"/>
          <p:cNvSpPr/>
          <p:nvPr/>
        </p:nvSpPr>
        <p:spPr>
          <a:xfrm>
            <a:off x="3432668" y="4211447"/>
            <a:ext cx="2379836" cy="870571"/>
          </a:xfrm>
          <a:prstGeom prst="wedgeRoundRectCallout">
            <a:avLst>
              <a:gd name="adj1" fmla="val -48355"/>
              <a:gd name="adj2" fmla="val 99368"/>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The hacker is unable to decrypt and therefore unable to use the content</a:t>
            </a:r>
          </a:p>
        </p:txBody>
      </p:sp>
      <p:sp>
        <p:nvSpPr>
          <p:cNvPr id="103" name="Freeform 81"/>
          <p:cNvSpPr>
            <a:spLocks noChangeAspect="1" noEditPoints="1"/>
          </p:cNvSpPr>
          <p:nvPr/>
        </p:nvSpPr>
        <p:spPr bwMode="auto">
          <a:xfrm rot="17867430">
            <a:off x="7190741" y="4726951"/>
            <a:ext cx="2237746" cy="2238330"/>
          </a:xfrm>
          <a:custGeom>
            <a:avLst/>
            <a:gdLst>
              <a:gd name="T0" fmla="*/ 432 w 446"/>
              <a:gd name="T1" fmla="*/ 361 h 446"/>
              <a:gd name="T2" fmla="*/ 345 w 446"/>
              <a:gd name="T3" fmla="*/ 274 h 446"/>
              <a:gd name="T4" fmla="*/ 309 w 446"/>
              <a:gd name="T5" fmla="*/ 261 h 446"/>
              <a:gd name="T6" fmla="*/ 338 w 446"/>
              <a:gd name="T7" fmla="*/ 168 h 446"/>
              <a:gd name="T8" fmla="*/ 288 w 446"/>
              <a:gd name="T9" fmla="*/ 49 h 446"/>
              <a:gd name="T10" fmla="*/ 169 w 446"/>
              <a:gd name="T11" fmla="*/ 0 h 446"/>
              <a:gd name="T12" fmla="*/ 49 w 446"/>
              <a:gd name="T13" fmla="*/ 49 h 446"/>
              <a:gd name="T14" fmla="*/ 0 w 446"/>
              <a:gd name="T15" fmla="*/ 168 h 446"/>
              <a:gd name="T16" fmla="*/ 50 w 446"/>
              <a:gd name="T17" fmla="*/ 288 h 446"/>
              <a:gd name="T18" fmla="*/ 169 w 446"/>
              <a:gd name="T19" fmla="*/ 337 h 446"/>
              <a:gd name="T20" fmla="*/ 261 w 446"/>
              <a:gd name="T21" fmla="*/ 309 h 446"/>
              <a:gd name="T22" fmla="*/ 275 w 446"/>
              <a:gd name="T23" fmla="*/ 344 h 446"/>
              <a:gd name="T24" fmla="*/ 362 w 446"/>
              <a:gd name="T25" fmla="*/ 431 h 446"/>
              <a:gd name="T26" fmla="*/ 397 w 446"/>
              <a:gd name="T27" fmla="*/ 446 h 446"/>
              <a:gd name="T28" fmla="*/ 432 w 446"/>
              <a:gd name="T29" fmla="*/ 431 h 446"/>
              <a:gd name="T30" fmla="*/ 446 w 446"/>
              <a:gd name="T31" fmla="*/ 396 h 446"/>
              <a:gd name="T32" fmla="*/ 432 w 446"/>
              <a:gd name="T33" fmla="*/ 361 h 446"/>
              <a:gd name="T34" fmla="*/ 248 w 446"/>
              <a:gd name="T35" fmla="*/ 248 h 446"/>
              <a:gd name="T36" fmla="*/ 169 w 446"/>
              <a:gd name="T37" fmla="*/ 281 h 446"/>
              <a:gd name="T38" fmla="*/ 89 w 446"/>
              <a:gd name="T39" fmla="*/ 248 h 446"/>
              <a:gd name="T40" fmla="*/ 57 w 446"/>
              <a:gd name="T41" fmla="*/ 168 h 446"/>
              <a:gd name="T42" fmla="*/ 89 w 446"/>
              <a:gd name="T43" fmla="*/ 89 h 446"/>
              <a:gd name="T44" fmla="*/ 169 w 446"/>
              <a:gd name="T45" fmla="*/ 56 h 446"/>
              <a:gd name="T46" fmla="*/ 248 w 446"/>
              <a:gd name="T47" fmla="*/ 89 h 446"/>
              <a:gd name="T48" fmla="*/ 281 w 446"/>
              <a:gd name="T49" fmla="*/ 168 h 446"/>
              <a:gd name="T50" fmla="*/ 248 w 446"/>
              <a:gd name="T51" fmla="*/ 24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6" h="446">
                <a:moveTo>
                  <a:pt x="432" y="361"/>
                </a:moveTo>
                <a:cubicBezTo>
                  <a:pt x="345" y="274"/>
                  <a:pt x="345" y="274"/>
                  <a:pt x="345" y="274"/>
                </a:cubicBezTo>
                <a:cubicBezTo>
                  <a:pt x="336" y="265"/>
                  <a:pt x="323" y="260"/>
                  <a:pt x="309" y="261"/>
                </a:cubicBezTo>
                <a:cubicBezTo>
                  <a:pt x="327" y="233"/>
                  <a:pt x="338" y="202"/>
                  <a:pt x="338" y="168"/>
                </a:cubicBezTo>
                <a:cubicBezTo>
                  <a:pt x="338" y="123"/>
                  <a:pt x="320" y="81"/>
                  <a:pt x="288" y="49"/>
                </a:cubicBezTo>
                <a:cubicBezTo>
                  <a:pt x="256" y="17"/>
                  <a:pt x="214" y="0"/>
                  <a:pt x="169" y="0"/>
                </a:cubicBezTo>
                <a:cubicBezTo>
                  <a:pt x="124" y="0"/>
                  <a:pt x="81" y="17"/>
                  <a:pt x="49" y="49"/>
                </a:cubicBezTo>
                <a:cubicBezTo>
                  <a:pt x="18" y="81"/>
                  <a:pt x="0" y="123"/>
                  <a:pt x="0" y="168"/>
                </a:cubicBezTo>
                <a:cubicBezTo>
                  <a:pt x="0" y="213"/>
                  <a:pt x="18" y="256"/>
                  <a:pt x="50" y="288"/>
                </a:cubicBezTo>
                <a:cubicBezTo>
                  <a:pt x="81" y="319"/>
                  <a:pt x="124" y="337"/>
                  <a:pt x="169" y="337"/>
                </a:cubicBezTo>
                <a:cubicBezTo>
                  <a:pt x="202" y="337"/>
                  <a:pt x="234" y="327"/>
                  <a:pt x="261" y="309"/>
                </a:cubicBezTo>
                <a:cubicBezTo>
                  <a:pt x="261" y="322"/>
                  <a:pt x="266" y="335"/>
                  <a:pt x="275" y="344"/>
                </a:cubicBezTo>
                <a:cubicBezTo>
                  <a:pt x="362" y="431"/>
                  <a:pt x="362" y="431"/>
                  <a:pt x="362" y="431"/>
                </a:cubicBezTo>
                <a:cubicBezTo>
                  <a:pt x="371" y="441"/>
                  <a:pt x="384" y="446"/>
                  <a:pt x="397" y="446"/>
                </a:cubicBezTo>
                <a:cubicBezTo>
                  <a:pt x="410" y="446"/>
                  <a:pt x="422" y="441"/>
                  <a:pt x="432" y="431"/>
                </a:cubicBezTo>
                <a:cubicBezTo>
                  <a:pt x="441" y="422"/>
                  <a:pt x="446" y="409"/>
                  <a:pt x="446" y="396"/>
                </a:cubicBezTo>
                <a:cubicBezTo>
                  <a:pt x="446" y="383"/>
                  <a:pt x="441" y="370"/>
                  <a:pt x="432" y="361"/>
                </a:cubicBezTo>
                <a:close/>
                <a:moveTo>
                  <a:pt x="248" y="248"/>
                </a:moveTo>
                <a:cubicBezTo>
                  <a:pt x="227" y="269"/>
                  <a:pt x="199" y="281"/>
                  <a:pt x="169" y="281"/>
                </a:cubicBezTo>
                <a:cubicBezTo>
                  <a:pt x="139" y="281"/>
                  <a:pt x="111" y="269"/>
                  <a:pt x="89" y="248"/>
                </a:cubicBezTo>
                <a:cubicBezTo>
                  <a:pt x="68" y="227"/>
                  <a:pt x="56" y="198"/>
                  <a:pt x="57" y="168"/>
                </a:cubicBezTo>
                <a:cubicBezTo>
                  <a:pt x="56" y="138"/>
                  <a:pt x="68" y="110"/>
                  <a:pt x="89" y="89"/>
                </a:cubicBezTo>
                <a:cubicBezTo>
                  <a:pt x="111" y="68"/>
                  <a:pt x="139" y="56"/>
                  <a:pt x="169" y="56"/>
                </a:cubicBezTo>
                <a:cubicBezTo>
                  <a:pt x="199" y="56"/>
                  <a:pt x="227" y="68"/>
                  <a:pt x="248" y="89"/>
                </a:cubicBezTo>
                <a:cubicBezTo>
                  <a:pt x="270" y="110"/>
                  <a:pt x="281" y="138"/>
                  <a:pt x="281" y="168"/>
                </a:cubicBezTo>
                <a:cubicBezTo>
                  <a:pt x="281" y="198"/>
                  <a:pt x="270" y="226"/>
                  <a:pt x="248" y="248"/>
                </a:cubicBezTo>
                <a:close/>
              </a:path>
            </a:pathLst>
          </a:custGeom>
          <a:solidFill>
            <a:schemeClr val="accent5">
              <a:lumMod val="50000"/>
            </a:schemeClr>
          </a:solidFill>
          <a:ln>
            <a:noFill/>
          </a:ln>
          <a:extLst/>
        </p:spPr>
        <p:txBody>
          <a:bodyPr vert="horz" wrap="square" lIns="121835" tIns="60917" rIns="121835" bIns="60917" numCol="1" anchor="t" anchorCtr="0" compatLnSpc="1">
            <a:prstTxWarp prst="textNoShape">
              <a:avLst/>
            </a:prstTxWarp>
          </a:bodyPr>
          <a:lstStyle/>
          <a:p>
            <a:endParaRPr lang="en-US" sz="1200" dirty="0">
              <a:solidFill>
                <a:srgbClr val="4D4F53"/>
              </a:solidFill>
              <a:latin typeface="Arial"/>
            </a:endParaRPr>
          </a:p>
        </p:txBody>
      </p:sp>
      <p:sp>
        <p:nvSpPr>
          <p:cNvPr id="121" name="Rounded Rectangular Callout 120"/>
          <p:cNvSpPr/>
          <p:nvPr/>
        </p:nvSpPr>
        <p:spPr>
          <a:xfrm>
            <a:off x="9275869" y="4445806"/>
            <a:ext cx="2131891" cy="693722"/>
          </a:xfrm>
          <a:prstGeom prst="wedgeRoundRectCallout">
            <a:avLst>
              <a:gd name="adj1" fmla="val -35722"/>
              <a:gd name="adj2" fmla="val -108646"/>
              <a:gd name="adj3" fmla="val 16667"/>
            </a:avLst>
          </a:prstGeom>
          <a:solidFill>
            <a:schemeClr val="bg1"/>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4D4F53"/>
                </a:solidFill>
                <a:latin typeface="Arial"/>
              </a:rPr>
              <a:t>FPS takes a public and private key pair</a:t>
            </a:r>
          </a:p>
        </p:txBody>
      </p:sp>
      <p:sp>
        <p:nvSpPr>
          <p:cNvPr id="51" name="Freeform 52"/>
          <p:cNvSpPr>
            <a:spLocks noEditPoints="1"/>
          </p:cNvSpPr>
          <p:nvPr/>
        </p:nvSpPr>
        <p:spPr bwMode="auto">
          <a:xfrm>
            <a:off x="5465570" y="5489753"/>
            <a:ext cx="576297" cy="914518"/>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grpSp>
        <p:nvGrpSpPr>
          <p:cNvPr id="52" name="Group 51"/>
          <p:cNvGrpSpPr/>
          <p:nvPr/>
        </p:nvGrpSpPr>
        <p:grpSpPr>
          <a:xfrm>
            <a:off x="1690063" y="5768612"/>
            <a:ext cx="1268510" cy="1098848"/>
            <a:chOff x="1500647" y="2075962"/>
            <a:chExt cx="1312813" cy="1128687"/>
          </a:xfrm>
          <a:solidFill>
            <a:schemeClr val="bg1"/>
          </a:solidFill>
        </p:grpSpPr>
        <p:sp>
          <p:nvSpPr>
            <p:cNvPr id="53" name="Freeform 35"/>
            <p:cNvSpPr>
              <a:spLocks noEditPoints="1"/>
            </p:cNvSpPr>
            <p:nvPr/>
          </p:nvSpPr>
          <p:spPr bwMode="auto">
            <a:xfrm>
              <a:off x="1522099" y="2075962"/>
              <a:ext cx="1256326" cy="727456"/>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999" dirty="0">
                <a:solidFill>
                  <a:srgbClr val="4D4F53"/>
                </a:solidFill>
                <a:latin typeface="Arial"/>
              </a:endParaRPr>
            </a:p>
          </p:txBody>
        </p:sp>
        <p:sp>
          <p:nvSpPr>
            <p:cNvPr id="56" name="TextBox 55"/>
            <p:cNvSpPr txBox="1"/>
            <p:nvPr/>
          </p:nvSpPr>
          <p:spPr>
            <a:xfrm>
              <a:off x="1500647" y="2825387"/>
              <a:ext cx="1312813" cy="379262"/>
            </a:xfrm>
            <a:prstGeom prst="rect">
              <a:avLst/>
            </a:prstGeom>
            <a:noFill/>
          </p:spPr>
          <p:txBody>
            <a:bodyPr wrap="square" rtlCol="0">
              <a:spAutoFit/>
            </a:bodyPr>
            <a:lstStyle/>
            <a:p>
              <a:pPr algn="ctr">
                <a:lnSpc>
                  <a:spcPct val="90000"/>
                </a:lnSpc>
              </a:pPr>
              <a:r>
                <a:rPr lang="en-US" sz="1999" dirty="0">
                  <a:solidFill>
                    <a:srgbClr val="FFFFFF"/>
                  </a:solidFill>
                  <a:latin typeface="Arial"/>
                  <a:cs typeface="Franklin Gothic Book"/>
                </a:rPr>
                <a:t>Attacker</a:t>
              </a:r>
            </a:p>
          </p:txBody>
        </p:sp>
      </p:grpSp>
      <p:sp>
        <p:nvSpPr>
          <p:cNvPr id="63" name="Freeform 42"/>
          <p:cNvSpPr>
            <a:spLocks noEditPoints="1"/>
          </p:cNvSpPr>
          <p:nvPr/>
        </p:nvSpPr>
        <p:spPr bwMode="auto">
          <a:xfrm>
            <a:off x="3013207" y="5799574"/>
            <a:ext cx="464865" cy="596544"/>
          </a:xfrm>
          <a:custGeom>
            <a:avLst/>
            <a:gdLst>
              <a:gd name="T0" fmla="*/ 269 w 344"/>
              <a:gd name="T1" fmla="*/ 0 h 448"/>
              <a:gd name="T2" fmla="*/ 2 w 344"/>
              <a:gd name="T3" fmla="*/ 77 h 448"/>
              <a:gd name="T4" fmla="*/ 4 w 344"/>
              <a:gd name="T5" fmla="*/ 256 h 448"/>
              <a:gd name="T6" fmla="*/ 114 w 344"/>
              <a:gd name="T7" fmla="*/ 421 h 448"/>
              <a:gd name="T8" fmla="*/ 288 w 344"/>
              <a:gd name="T9" fmla="*/ 371 h 448"/>
              <a:gd name="T10" fmla="*/ 339 w 344"/>
              <a:gd name="T11" fmla="*/ 112 h 448"/>
              <a:gd name="T12" fmla="*/ 32 w 344"/>
              <a:gd name="T13" fmla="*/ 114 h 448"/>
              <a:gd name="T14" fmla="*/ 143 w 344"/>
              <a:gd name="T15" fmla="*/ 127 h 448"/>
              <a:gd name="T16" fmla="*/ 65 w 344"/>
              <a:gd name="T17" fmla="*/ 99 h 448"/>
              <a:gd name="T18" fmla="*/ 37 w 344"/>
              <a:gd name="T19" fmla="*/ 171 h 448"/>
              <a:gd name="T20" fmla="*/ 37 w 344"/>
              <a:gd name="T21" fmla="*/ 171 h 448"/>
              <a:gd name="T22" fmla="*/ 184 w 344"/>
              <a:gd name="T23" fmla="*/ 407 h 448"/>
              <a:gd name="T24" fmla="*/ 172 w 344"/>
              <a:gd name="T25" fmla="*/ 434 h 448"/>
              <a:gd name="T26" fmla="*/ 169 w 344"/>
              <a:gd name="T27" fmla="*/ 434 h 448"/>
              <a:gd name="T28" fmla="*/ 158 w 344"/>
              <a:gd name="T29" fmla="*/ 407 h 448"/>
              <a:gd name="T30" fmla="*/ 146 w 344"/>
              <a:gd name="T31" fmla="*/ 347 h 448"/>
              <a:gd name="T32" fmla="*/ 195 w 344"/>
              <a:gd name="T33" fmla="*/ 347 h 448"/>
              <a:gd name="T34" fmla="*/ 276 w 344"/>
              <a:gd name="T35" fmla="*/ 284 h 448"/>
              <a:gd name="T36" fmla="*/ 194 w 344"/>
              <a:gd name="T37" fmla="*/ 318 h 448"/>
              <a:gd name="T38" fmla="*/ 147 w 344"/>
              <a:gd name="T39" fmla="*/ 318 h 448"/>
              <a:gd name="T40" fmla="*/ 66 w 344"/>
              <a:gd name="T41" fmla="*/ 284 h 448"/>
              <a:gd name="T42" fmla="*/ 75 w 344"/>
              <a:gd name="T43" fmla="*/ 270 h 448"/>
              <a:gd name="T44" fmla="*/ 134 w 344"/>
              <a:gd name="T45" fmla="*/ 295 h 448"/>
              <a:gd name="T46" fmla="*/ 138 w 344"/>
              <a:gd name="T47" fmla="*/ 270 h 448"/>
              <a:gd name="T48" fmla="*/ 171 w 344"/>
              <a:gd name="T49" fmla="*/ 287 h 448"/>
              <a:gd name="T50" fmla="*/ 204 w 344"/>
              <a:gd name="T51" fmla="*/ 270 h 448"/>
              <a:gd name="T52" fmla="*/ 208 w 344"/>
              <a:gd name="T53" fmla="*/ 295 h 448"/>
              <a:gd name="T54" fmla="*/ 267 w 344"/>
              <a:gd name="T55" fmla="*/ 270 h 448"/>
              <a:gd name="T56" fmla="*/ 276 w 344"/>
              <a:gd name="T57" fmla="*/ 284 h 448"/>
              <a:gd name="T58" fmla="*/ 305 w 344"/>
              <a:gd name="T59" fmla="*/ 171 h 448"/>
              <a:gd name="T60" fmla="*/ 276 w 344"/>
              <a:gd name="T61" fmla="*/ 99 h 448"/>
              <a:gd name="T62" fmla="*/ 198 w 344"/>
              <a:gd name="T63" fmla="*/ 127 h 448"/>
              <a:gd name="T64" fmla="*/ 309 w 344"/>
              <a:gd name="T65" fmla="*/ 11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448">
                <a:moveTo>
                  <a:pt x="341" y="77"/>
                </a:moveTo>
                <a:cubicBezTo>
                  <a:pt x="344" y="35"/>
                  <a:pt x="311" y="0"/>
                  <a:pt x="269" y="0"/>
                </a:cubicBezTo>
                <a:cubicBezTo>
                  <a:pt x="75" y="0"/>
                  <a:pt x="75" y="0"/>
                  <a:pt x="75" y="0"/>
                </a:cubicBezTo>
                <a:cubicBezTo>
                  <a:pt x="33" y="0"/>
                  <a:pt x="0" y="35"/>
                  <a:pt x="2" y="77"/>
                </a:cubicBezTo>
                <a:cubicBezTo>
                  <a:pt x="5" y="113"/>
                  <a:pt x="5" y="113"/>
                  <a:pt x="5" y="113"/>
                </a:cubicBezTo>
                <a:cubicBezTo>
                  <a:pt x="7" y="155"/>
                  <a:pt x="6" y="219"/>
                  <a:pt x="4" y="256"/>
                </a:cubicBezTo>
                <a:cubicBezTo>
                  <a:pt x="1" y="292"/>
                  <a:pt x="24" y="344"/>
                  <a:pt x="57" y="371"/>
                </a:cubicBezTo>
                <a:cubicBezTo>
                  <a:pt x="114" y="421"/>
                  <a:pt x="114" y="421"/>
                  <a:pt x="114" y="421"/>
                </a:cubicBezTo>
                <a:cubicBezTo>
                  <a:pt x="146" y="448"/>
                  <a:pt x="199" y="448"/>
                  <a:pt x="231" y="420"/>
                </a:cubicBezTo>
                <a:cubicBezTo>
                  <a:pt x="288" y="371"/>
                  <a:pt x="288" y="371"/>
                  <a:pt x="288" y="371"/>
                </a:cubicBezTo>
                <a:cubicBezTo>
                  <a:pt x="320" y="344"/>
                  <a:pt x="343" y="291"/>
                  <a:pt x="340" y="255"/>
                </a:cubicBezTo>
                <a:cubicBezTo>
                  <a:pt x="338" y="218"/>
                  <a:pt x="337" y="154"/>
                  <a:pt x="339" y="112"/>
                </a:cubicBezTo>
                <a:lnTo>
                  <a:pt x="341" y="77"/>
                </a:lnTo>
                <a:close/>
                <a:moveTo>
                  <a:pt x="32" y="114"/>
                </a:moveTo>
                <a:cubicBezTo>
                  <a:pt x="47" y="70"/>
                  <a:pt x="96" y="92"/>
                  <a:pt x="115" y="99"/>
                </a:cubicBezTo>
                <a:cubicBezTo>
                  <a:pt x="133" y="106"/>
                  <a:pt x="148" y="117"/>
                  <a:pt x="143" y="127"/>
                </a:cubicBezTo>
                <a:cubicBezTo>
                  <a:pt x="138" y="136"/>
                  <a:pt x="125" y="127"/>
                  <a:pt x="125" y="127"/>
                </a:cubicBezTo>
                <a:cubicBezTo>
                  <a:pt x="125" y="127"/>
                  <a:pt x="91" y="102"/>
                  <a:pt x="65" y="99"/>
                </a:cubicBezTo>
                <a:cubicBezTo>
                  <a:pt x="39" y="97"/>
                  <a:pt x="32" y="114"/>
                  <a:pt x="32" y="114"/>
                </a:cubicBezTo>
                <a:close/>
                <a:moveTo>
                  <a:pt x="37" y="171"/>
                </a:moveTo>
                <a:cubicBezTo>
                  <a:pt x="81" y="142"/>
                  <a:pt x="131" y="171"/>
                  <a:pt x="131" y="171"/>
                </a:cubicBezTo>
                <a:cubicBezTo>
                  <a:pt x="84" y="196"/>
                  <a:pt x="37" y="171"/>
                  <a:pt x="37" y="171"/>
                </a:cubicBezTo>
                <a:close/>
                <a:moveTo>
                  <a:pt x="184" y="373"/>
                </a:moveTo>
                <a:cubicBezTo>
                  <a:pt x="187" y="386"/>
                  <a:pt x="184" y="400"/>
                  <a:pt x="184" y="407"/>
                </a:cubicBezTo>
                <a:cubicBezTo>
                  <a:pt x="183" y="413"/>
                  <a:pt x="178" y="428"/>
                  <a:pt x="172" y="433"/>
                </a:cubicBezTo>
                <a:cubicBezTo>
                  <a:pt x="172" y="434"/>
                  <a:pt x="172" y="434"/>
                  <a:pt x="172" y="434"/>
                </a:cubicBezTo>
                <a:cubicBezTo>
                  <a:pt x="172" y="434"/>
                  <a:pt x="171" y="433"/>
                  <a:pt x="171" y="433"/>
                </a:cubicBezTo>
                <a:cubicBezTo>
                  <a:pt x="170" y="433"/>
                  <a:pt x="170" y="434"/>
                  <a:pt x="169" y="434"/>
                </a:cubicBezTo>
                <a:cubicBezTo>
                  <a:pt x="169" y="433"/>
                  <a:pt x="169" y="433"/>
                  <a:pt x="169" y="433"/>
                </a:cubicBezTo>
                <a:cubicBezTo>
                  <a:pt x="164" y="428"/>
                  <a:pt x="158" y="413"/>
                  <a:pt x="158" y="407"/>
                </a:cubicBezTo>
                <a:cubicBezTo>
                  <a:pt x="157" y="400"/>
                  <a:pt x="154" y="386"/>
                  <a:pt x="157" y="373"/>
                </a:cubicBezTo>
                <a:cubicBezTo>
                  <a:pt x="160" y="360"/>
                  <a:pt x="146" y="347"/>
                  <a:pt x="146" y="347"/>
                </a:cubicBezTo>
                <a:cubicBezTo>
                  <a:pt x="171" y="350"/>
                  <a:pt x="171" y="350"/>
                  <a:pt x="171" y="350"/>
                </a:cubicBezTo>
                <a:cubicBezTo>
                  <a:pt x="195" y="347"/>
                  <a:pt x="195" y="347"/>
                  <a:pt x="195" y="347"/>
                </a:cubicBezTo>
                <a:cubicBezTo>
                  <a:pt x="195" y="347"/>
                  <a:pt x="181" y="360"/>
                  <a:pt x="184" y="373"/>
                </a:cubicBezTo>
                <a:close/>
                <a:moveTo>
                  <a:pt x="276" y="284"/>
                </a:moveTo>
                <a:cubicBezTo>
                  <a:pt x="271" y="293"/>
                  <a:pt x="266" y="304"/>
                  <a:pt x="249" y="310"/>
                </a:cubicBezTo>
                <a:cubicBezTo>
                  <a:pt x="232" y="317"/>
                  <a:pt x="194" y="318"/>
                  <a:pt x="194" y="318"/>
                </a:cubicBezTo>
                <a:cubicBezTo>
                  <a:pt x="195" y="330"/>
                  <a:pt x="176" y="329"/>
                  <a:pt x="171" y="328"/>
                </a:cubicBezTo>
                <a:cubicBezTo>
                  <a:pt x="165" y="329"/>
                  <a:pt x="146" y="330"/>
                  <a:pt x="147" y="318"/>
                </a:cubicBezTo>
                <a:cubicBezTo>
                  <a:pt x="147" y="318"/>
                  <a:pt x="109" y="317"/>
                  <a:pt x="93" y="310"/>
                </a:cubicBezTo>
                <a:cubicBezTo>
                  <a:pt x="76" y="304"/>
                  <a:pt x="70" y="293"/>
                  <a:pt x="66" y="284"/>
                </a:cubicBezTo>
                <a:cubicBezTo>
                  <a:pt x="61" y="275"/>
                  <a:pt x="53" y="258"/>
                  <a:pt x="53" y="258"/>
                </a:cubicBezTo>
                <a:cubicBezTo>
                  <a:pt x="53" y="258"/>
                  <a:pt x="69" y="258"/>
                  <a:pt x="75" y="270"/>
                </a:cubicBezTo>
                <a:cubicBezTo>
                  <a:pt x="80" y="282"/>
                  <a:pt x="85" y="293"/>
                  <a:pt x="98" y="295"/>
                </a:cubicBezTo>
                <a:cubicBezTo>
                  <a:pt x="111" y="297"/>
                  <a:pt x="127" y="300"/>
                  <a:pt x="134" y="295"/>
                </a:cubicBezTo>
                <a:cubicBezTo>
                  <a:pt x="141" y="290"/>
                  <a:pt x="144" y="281"/>
                  <a:pt x="144" y="281"/>
                </a:cubicBezTo>
                <a:cubicBezTo>
                  <a:pt x="144" y="281"/>
                  <a:pt x="131" y="269"/>
                  <a:pt x="138" y="270"/>
                </a:cubicBezTo>
                <a:cubicBezTo>
                  <a:pt x="145" y="270"/>
                  <a:pt x="152" y="272"/>
                  <a:pt x="152" y="278"/>
                </a:cubicBezTo>
                <a:cubicBezTo>
                  <a:pt x="153" y="284"/>
                  <a:pt x="162" y="287"/>
                  <a:pt x="171" y="287"/>
                </a:cubicBezTo>
                <a:cubicBezTo>
                  <a:pt x="179" y="287"/>
                  <a:pt x="189" y="284"/>
                  <a:pt x="189" y="278"/>
                </a:cubicBezTo>
                <a:cubicBezTo>
                  <a:pt x="190" y="272"/>
                  <a:pt x="197" y="270"/>
                  <a:pt x="204" y="270"/>
                </a:cubicBezTo>
                <a:cubicBezTo>
                  <a:pt x="211" y="269"/>
                  <a:pt x="197" y="281"/>
                  <a:pt x="197" y="281"/>
                </a:cubicBezTo>
                <a:cubicBezTo>
                  <a:pt x="197" y="281"/>
                  <a:pt x="200" y="290"/>
                  <a:pt x="208" y="295"/>
                </a:cubicBezTo>
                <a:cubicBezTo>
                  <a:pt x="215" y="300"/>
                  <a:pt x="230" y="297"/>
                  <a:pt x="243" y="295"/>
                </a:cubicBezTo>
                <a:cubicBezTo>
                  <a:pt x="256" y="293"/>
                  <a:pt x="261" y="282"/>
                  <a:pt x="267" y="270"/>
                </a:cubicBezTo>
                <a:cubicBezTo>
                  <a:pt x="272" y="258"/>
                  <a:pt x="288" y="258"/>
                  <a:pt x="288" y="258"/>
                </a:cubicBezTo>
                <a:cubicBezTo>
                  <a:pt x="288" y="258"/>
                  <a:pt x="281" y="275"/>
                  <a:pt x="276" y="284"/>
                </a:cubicBezTo>
                <a:close/>
                <a:moveTo>
                  <a:pt x="210" y="171"/>
                </a:moveTo>
                <a:cubicBezTo>
                  <a:pt x="255" y="142"/>
                  <a:pt x="305" y="171"/>
                  <a:pt x="305" y="171"/>
                </a:cubicBezTo>
                <a:cubicBezTo>
                  <a:pt x="258" y="196"/>
                  <a:pt x="210" y="171"/>
                  <a:pt x="210" y="171"/>
                </a:cubicBezTo>
                <a:close/>
                <a:moveTo>
                  <a:pt x="276" y="99"/>
                </a:moveTo>
                <a:cubicBezTo>
                  <a:pt x="250" y="102"/>
                  <a:pt x="217" y="127"/>
                  <a:pt x="217" y="127"/>
                </a:cubicBezTo>
                <a:cubicBezTo>
                  <a:pt x="217" y="127"/>
                  <a:pt x="203" y="136"/>
                  <a:pt x="198" y="127"/>
                </a:cubicBezTo>
                <a:cubicBezTo>
                  <a:pt x="193" y="117"/>
                  <a:pt x="208" y="106"/>
                  <a:pt x="226" y="99"/>
                </a:cubicBezTo>
                <a:cubicBezTo>
                  <a:pt x="245" y="92"/>
                  <a:pt x="294" y="70"/>
                  <a:pt x="309" y="114"/>
                </a:cubicBezTo>
                <a:cubicBezTo>
                  <a:pt x="309" y="114"/>
                  <a:pt x="302" y="97"/>
                  <a:pt x="276" y="99"/>
                </a:cubicBezTo>
                <a:close/>
              </a:path>
            </a:pathLst>
          </a:custGeom>
          <a:solidFill>
            <a:schemeClr val="bg1"/>
          </a:solidFill>
          <a:ln>
            <a:noFill/>
          </a:ln>
        </p:spPr>
        <p:txBody>
          <a:bodyPr vert="horz" wrap="square" lIns="91392" tIns="45696" rIns="91392" bIns="45696" numCol="1" anchor="t" anchorCtr="0" compatLnSpc="1">
            <a:prstTxWarp prst="textNoShape">
              <a:avLst/>
            </a:prstTxWarp>
          </a:bodyPr>
          <a:lstStyle/>
          <a:p>
            <a:endParaRPr lang="en-US" sz="1798">
              <a:solidFill>
                <a:srgbClr val="4D4F53"/>
              </a:solidFill>
              <a:latin typeface="Arial"/>
            </a:endParaRPr>
          </a:p>
        </p:txBody>
      </p:sp>
      <p:sp>
        <p:nvSpPr>
          <p:cNvPr id="66" name="TextBox 65"/>
          <p:cNvSpPr txBox="1"/>
          <p:nvPr/>
        </p:nvSpPr>
        <p:spPr>
          <a:xfrm>
            <a:off x="5042502" y="6450937"/>
            <a:ext cx="1422431" cy="369236"/>
          </a:xfrm>
          <a:prstGeom prst="rect">
            <a:avLst/>
          </a:prstGeom>
          <a:noFill/>
        </p:spPr>
        <p:txBody>
          <a:bodyPr wrap="square" rtlCol="0">
            <a:spAutoFit/>
          </a:bodyPr>
          <a:lstStyle/>
          <a:p>
            <a:pPr algn="ctr">
              <a:lnSpc>
                <a:spcPct val="90000"/>
              </a:lnSpc>
            </a:pPr>
            <a:r>
              <a:rPr lang="en-US" sz="1999" dirty="0" err="1">
                <a:solidFill>
                  <a:srgbClr val="FFFFFF"/>
                </a:solidFill>
                <a:latin typeface="Arial"/>
                <a:cs typeface="Franklin Gothic Book"/>
              </a:rPr>
              <a:t>Dropzone</a:t>
            </a:r>
            <a:endParaRPr lang="en-US" sz="1999" dirty="0">
              <a:solidFill>
                <a:srgbClr val="FFFFFF"/>
              </a:solidFill>
              <a:latin typeface="Arial"/>
              <a:cs typeface="Franklin Gothic Book"/>
            </a:endParaRPr>
          </a:p>
        </p:txBody>
      </p:sp>
      <p:grpSp>
        <p:nvGrpSpPr>
          <p:cNvPr id="90" name="Group 89"/>
          <p:cNvGrpSpPr/>
          <p:nvPr/>
        </p:nvGrpSpPr>
        <p:grpSpPr>
          <a:xfrm>
            <a:off x="458427" y="2317416"/>
            <a:ext cx="1268510" cy="1121400"/>
            <a:chOff x="1905066" y="3472652"/>
            <a:chExt cx="1312813" cy="1151851"/>
          </a:xfrm>
          <a:solidFill>
            <a:schemeClr val="bg1"/>
          </a:solidFill>
        </p:grpSpPr>
        <p:sp>
          <p:nvSpPr>
            <p:cNvPr id="91" name="Freeform 35"/>
            <p:cNvSpPr>
              <a:spLocks noEditPoints="1"/>
            </p:cNvSpPr>
            <p:nvPr/>
          </p:nvSpPr>
          <p:spPr bwMode="auto">
            <a:xfrm>
              <a:off x="1934529" y="3472652"/>
              <a:ext cx="1256326" cy="727456"/>
            </a:xfrm>
            <a:custGeom>
              <a:avLst/>
              <a:gdLst>
                <a:gd name="T0" fmla="*/ 792 w 801"/>
                <a:gd name="T1" fmla="*/ 459 h 480"/>
                <a:gd name="T2" fmla="*/ 662 w 801"/>
                <a:gd name="T3" fmla="*/ 360 h 480"/>
                <a:gd name="T4" fmla="*/ 667 w 801"/>
                <a:gd name="T5" fmla="*/ 339 h 480"/>
                <a:gd name="T6" fmla="*/ 667 w 801"/>
                <a:gd name="T7" fmla="*/ 55 h 480"/>
                <a:gd name="T8" fmla="*/ 613 w 801"/>
                <a:gd name="T9" fmla="*/ 0 h 480"/>
                <a:gd name="T10" fmla="*/ 186 w 801"/>
                <a:gd name="T11" fmla="*/ 0 h 480"/>
                <a:gd name="T12" fmla="*/ 133 w 801"/>
                <a:gd name="T13" fmla="*/ 53 h 480"/>
                <a:gd name="T14" fmla="*/ 133 w 801"/>
                <a:gd name="T15" fmla="*/ 339 h 480"/>
                <a:gd name="T16" fmla="*/ 139 w 801"/>
                <a:gd name="T17" fmla="*/ 360 h 480"/>
                <a:gd name="T18" fmla="*/ 9 w 801"/>
                <a:gd name="T19" fmla="*/ 459 h 480"/>
                <a:gd name="T20" fmla="*/ 20 w 801"/>
                <a:gd name="T21" fmla="*/ 480 h 480"/>
                <a:gd name="T22" fmla="*/ 780 w 801"/>
                <a:gd name="T23" fmla="*/ 480 h 480"/>
                <a:gd name="T24" fmla="*/ 792 w 801"/>
                <a:gd name="T25" fmla="*/ 459 h 480"/>
                <a:gd name="T26" fmla="*/ 187 w 801"/>
                <a:gd name="T27" fmla="*/ 85 h 480"/>
                <a:gd name="T28" fmla="*/ 219 w 801"/>
                <a:gd name="T29" fmla="*/ 53 h 480"/>
                <a:gd name="T30" fmla="*/ 581 w 801"/>
                <a:gd name="T31" fmla="*/ 53 h 480"/>
                <a:gd name="T32" fmla="*/ 613 w 801"/>
                <a:gd name="T33" fmla="*/ 85 h 480"/>
                <a:gd name="T34" fmla="*/ 613 w 801"/>
                <a:gd name="T35" fmla="*/ 309 h 480"/>
                <a:gd name="T36" fmla="*/ 581 w 801"/>
                <a:gd name="T37" fmla="*/ 341 h 480"/>
                <a:gd name="T38" fmla="*/ 219 w 801"/>
                <a:gd name="T39" fmla="*/ 341 h 480"/>
                <a:gd name="T40" fmla="*/ 187 w 801"/>
                <a:gd name="T41" fmla="*/ 309 h 480"/>
                <a:gd name="T42" fmla="*/ 187 w 801"/>
                <a:gd name="T43" fmla="*/ 8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480">
                  <a:moveTo>
                    <a:pt x="792" y="459"/>
                  </a:moveTo>
                  <a:cubicBezTo>
                    <a:pt x="662" y="360"/>
                    <a:pt x="662" y="360"/>
                    <a:pt x="662" y="360"/>
                  </a:cubicBezTo>
                  <a:cubicBezTo>
                    <a:pt x="665" y="353"/>
                    <a:pt x="667" y="346"/>
                    <a:pt x="667" y="339"/>
                  </a:cubicBezTo>
                  <a:cubicBezTo>
                    <a:pt x="667" y="55"/>
                    <a:pt x="667" y="55"/>
                    <a:pt x="667" y="55"/>
                  </a:cubicBezTo>
                  <a:cubicBezTo>
                    <a:pt x="667" y="57"/>
                    <a:pt x="669" y="0"/>
                    <a:pt x="613" y="0"/>
                  </a:cubicBezTo>
                  <a:cubicBezTo>
                    <a:pt x="186" y="0"/>
                    <a:pt x="186" y="0"/>
                    <a:pt x="186" y="0"/>
                  </a:cubicBezTo>
                  <a:cubicBezTo>
                    <a:pt x="155" y="0"/>
                    <a:pt x="133" y="22"/>
                    <a:pt x="133" y="53"/>
                  </a:cubicBezTo>
                  <a:cubicBezTo>
                    <a:pt x="133" y="339"/>
                    <a:pt x="133" y="339"/>
                    <a:pt x="133" y="339"/>
                  </a:cubicBezTo>
                  <a:cubicBezTo>
                    <a:pt x="133" y="346"/>
                    <a:pt x="135" y="353"/>
                    <a:pt x="139" y="360"/>
                  </a:cubicBezTo>
                  <a:cubicBezTo>
                    <a:pt x="9" y="459"/>
                    <a:pt x="9" y="459"/>
                    <a:pt x="9" y="459"/>
                  </a:cubicBezTo>
                  <a:cubicBezTo>
                    <a:pt x="0" y="471"/>
                    <a:pt x="5" y="480"/>
                    <a:pt x="20" y="480"/>
                  </a:cubicBezTo>
                  <a:cubicBezTo>
                    <a:pt x="780" y="480"/>
                    <a:pt x="780" y="480"/>
                    <a:pt x="780" y="480"/>
                  </a:cubicBezTo>
                  <a:cubicBezTo>
                    <a:pt x="795" y="480"/>
                    <a:pt x="801" y="471"/>
                    <a:pt x="792" y="459"/>
                  </a:cubicBezTo>
                  <a:close/>
                  <a:moveTo>
                    <a:pt x="187" y="85"/>
                  </a:moveTo>
                  <a:cubicBezTo>
                    <a:pt x="187" y="63"/>
                    <a:pt x="196" y="53"/>
                    <a:pt x="219" y="53"/>
                  </a:cubicBezTo>
                  <a:cubicBezTo>
                    <a:pt x="581" y="53"/>
                    <a:pt x="581" y="53"/>
                    <a:pt x="581" y="53"/>
                  </a:cubicBezTo>
                  <a:cubicBezTo>
                    <a:pt x="604" y="53"/>
                    <a:pt x="613" y="63"/>
                    <a:pt x="613" y="85"/>
                  </a:cubicBezTo>
                  <a:cubicBezTo>
                    <a:pt x="613" y="309"/>
                    <a:pt x="613" y="309"/>
                    <a:pt x="613" y="309"/>
                  </a:cubicBezTo>
                  <a:cubicBezTo>
                    <a:pt x="613" y="332"/>
                    <a:pt x="604" y="341"/>
                    <a:pt x="581" y="341"/>
                  </a:cubicBezTo>
                  <a:cubicBezTo>
                    <a:pt x="219" y="341"/>
                    <a:pt x="219" y="341"/>
                    <a:pt x="219" y="341"/>
                  </a:cubicBezTo>
                  <a:cubicBezTo>
                    <a:pt x="196" y="341"/>
                    <a:pt x="187" y="332"/>
                    <a:pt x="187" y="309"/>
                  </a:cubicBezTo>
                  <a:lnTo>
                    <a:pt x="187" y="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999" dirty="0">
                <a:solidFill>
                  <a:srgbClr val="4D4F53"/>
                </a:solidFill>
                <a:latin typeface="Arial"/>
              </a:endParaRPr>
            </a:p>
          </p:txBody>
        </p:sp>
        <p:sp>
          <p:nvSpPr>
            <p:cNvPr id="92" name="TextBox 91"/>
            <p:cNvSpPr txBox="1"/>
            <p:nvPr/>
          </p:nvSpPr>
          <p:spPr>
            <a:xfrm>
              <a:off x="1905066" y="4245241"/>
              <a:ext cx="1312813" cy="379262"/>
            </a:xfrm>
            <a:prstGeom prst="rect">
              <a:avLst/>
            </a:prstGeom>
            <a:noFill/>
          </p:spPr>
          <p:txBody>
            <a:bodyPr wrap="square" rtlCol="0">
              <a:spAutoFit/>
            </a:bodyPr>
            <a:lstStyle/>
            <a:p>
              <a:pPr algn="ctr">
                <a:lnSpc>
                  <a:spcPct val="90000"/>
                </a:lnSpc>
              </a:pPr>
              <a:r>
                <a:rPr lang="en-US" sz="1999" dirty="0">
                  <a:solidFill>
                    <a:srgbClr val="FFFFFF"/>
                  </a:solidFill>
                  <a:latin typeface="Arial"/>
                  <a:cs typeface="Franklin Gothic Book"/>
                </a:rPr>
                <a:t>Victim</a:t>
              </a:r>
            </a:p>
          </p:txBody>
        </p:sp>
      </p:grpSp>
      <p:pic>
        <p:nvPicPr>
          <p:cNvPr id="129" name="Picture 128" descr="http://www.boster-kobayashi.com/wp-content/uploads/2012/05/biohazard_icon_jpeg.jpg"/>
          <p:cNvPicPr>
            <a:picLocks noChangeAspect="1" noChangeArrowheads="1"/>
          </p:cNvPicPr>
          <p:nvPr/>
        </p:nvPicPr>
        <p:blipFill>
          <a:blip r:embed="rId16" cstate="print">
            <a:clrChange>
              <a:clrFrom>
                <a:srgbClr val="F2F2F2"/>
              </a:clrFrom>
              <a:clrTo>
                <a:srgbClr val="F2F2F2">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4131" y="1931336"/>
            <a:ext cx="1125796" cy="122673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a:lstStyle/>
          <a:p>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4"/>
          </p:nvPr>
        </p:nvSpPr>
        <p:spPr/>
        <p:txBody>
          <a:bodyPr/>
          <a:lstStyle/>
          <a:p>
            <a:fld id="{49DF86D6-4B9D-4B83-AF23-D696D3CD110A}" type="slidenum">
              <a:rPr lang="en-US">
                <a:gradFill>
                  <a:gsLst>
                    <a:gs pos="0">
                      <a:srgbClr val="FFFFFF"/>
                    </a:gs>
                    <a:gs pos="100000">
                      <a:srgbClr val="FFFFFF"/>
                    </a:gs>
                  </a:gsLst>
                  <a:lin ang="5400000" scaled="1"/>
                </a:gradFill>
                <a:latin typeface="Arial"/>
              </a:rPr>
              <a:pPr/>
              <a:t>44</a:t>
            </a:fld>
            <a:endParaRPr lang="en-US" dirty="0">
              <a:gradFill>
                <a:gsLst>
                  <a:gs pos="0">
                    <a:srgbClr val="FFFFFF"/>
                  </a:gs>
                  <a:gs pos="100000">
                    <a:srgbClr val="FFFFFF"/>
                  </a:gs>
                </a:gsLst>
                <a:lin ang="5400000" scaled="1"/>
              </a:gradFill>
              <a:latin typeface="Arial"/>
            </a:endParaRPr>
          </a:p>
        </p:txBody>
      </p:sp>
      <p:pic>
        <p:nvPicPr>
          <p:cNvPr id="70" name="login" descr="Bildergebnis für login form"/>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070" y="3499012"/>
            <a:ext cx="3135699" cy="1681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0437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78"/>
                                        </p:tgtEl>
                                        <p:attrNameLst>
                                          <p:attrName>style.visibility</p:attrName>
                                        </p:attrNameLst>
                                      </p:cBhvr>
                                      <p:to>
                                        <p:strVal val="hidden"/>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animEffect transition="in" filter="fade">
                                      <p:cBhvr>
                                        <p:cTn id="21" dur="500"/>
                                        <p:tgtEl>
                                          <p:spTgt spid="10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up)">
                                      <p:cBhvr>
                                        <p:cTn id="25" dur="500"/>
                                        <p:tgtEl>
                                          <p:spTgt spid="7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 presetClass="exit" presetSubtype="0" fill="hold" grpId="1" nodeType="withEffect">
                                  <p:stCondLst>
                                    <p:cond delay="0"/>
                                  </p:stCondLst>
                                  <p:childTnLst>
                                    <p:set>
                                      <p:cBhvr>
                                        <p:cTn id="31" dur="1" fill="hold">
                                          <p:stCondLst>
                                            <p:cond delay="0"/>
                                          </p:stCondLst>
                                        </p:cTn>
                                        <p:tgtEl>
                                          <p:spTgt spid="106"/>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76"/>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500"/>
                                        <p:tgtEl>
                                          <p:spTgt spid="83"/>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fade">
                                      <p:cBhvr>
                                        <p:cTn id="54" dur="500"/>
                                        <p:tgtEl>
                                          <p:spTgt spid="84"/>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121"/>
                                        </p:tgtEl>
                                        <p:attrNameLst>
                                          <p:attrName>style.visibility</p:attrName>
                                        </p:attrNameLst>
                                      </p:cBhvr>
                                      <p:to>
                                        <p:strVal val="hidden"/>
                                      </p:to>
                                    </p:se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right)">
                                      <p:cBhvr>
                                        <p:cTn id="65" dur="500"/>
                                        <p:tgtEl>
                                          <p:spTgt spid="73"/>
                                        </p:tgtEl>
                                      </p:cBhvr>
                                    </p:animEffect>
                                  </p:childTnLst>
                                </p:cTn>
                              </p:par>
                              <p:par>
                                <p:cTn id="66" presetID="1" presetClass="exit" presetSubtype="0" fill="hold" grpId="1" nodeType="withEffect">
                                  <p:stCondLst>
                                    <p:cond delay="0"/>
                                  </p:stCondLst>
                                  <p:childTnLst>
                                    <p:set>
                                      <p:cBhvr>
                                        <p:cTn id="67" dur="1" fill="hold">
                                          <p:stCondLst>
                                            <p:cond delay="0"/>
                                          </p:stCondLst>
                                        </p:cTn>
                                        <p:tgtEl>
                                          <p:spTgt spid="79"/>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repeatCount="4000" fill="hold" nodeType="clickEffect">
                                  <p:stCondLst>
                                    <p:cond delay="0"/>
                                  </p:stCondLst>
                                  <p:childTnLst>
                                    <p:animEffect transition="out" filter="fade">
                                      <p:cBhvr>
                                        <p:cTn id="75" dur="500" tmFilter="0, 0; .2, .5; .8, .5; 1, 0"/>
                                        <p:tgtEl>
                                          <p:spTgt spid="129"/>
                                        </p:tgtEl>
                                      </p:cBhvr>
                                    </p:animEffect>
                                    <p:animScale>
                                      <p:cBhvr>
                                        <p:cTn id="76" dur="250" autoRev="1" fill="hold"/>
                                        <p:tgtEl>
                                          <p:spTgt spid="129"/>
                                        </p:tgtEl>
                                      </p:cBhvr>
                                      <p:by x="105000" y="105000"/>
                                    </p:animScale>
                                  </p:childTnLst>
                                </p:cTn>
                              </p:par>
                              <p:par>
                                <p:cTn id="77" presetID="1" presetClass="exit" presetSubtype="0" fill="hold" nodeType="withEffect">
                                  <p:stCondLst>
                                    <p:cond delay="0"/>
                                  </p:stCondLst>
                                  <p:childTnLst>
                                    <p:set>
                                      <p:cBhvr>
                                        <p:cTn id="78" dur="1" fill="hold">
                                          <p:stCondLst>
                                            <p:cond delay="0"/>
                                          </p:stCondLst>
                                        </p:cTn>
                                        <p:tgtEl>
                                          <p:spTgt spid="7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8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6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7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8"/>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500"/>
                                        <p:tgtEl>
                                          <p:spTgt spid="9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500"/>
                                        <p:tgtEl>
                                          <p:spTgt spid="13"/>
                                        </p:tgtEl>
                                      </p:cBhvr>
                                    </p:animEffect>
                                  </p:childTnLst>
                                </p:cTn>
                              </p:par>
                              <p:par>
                                <p:cTn id="95" presetID="1" presetClass="exit" presetSubtype="0" fill="hold" nodeType="withEffect">
                                  <p:stCondLst>
                                    <p:cond delay="0"/>
                                  </p:stCondLst>
                                  <p:childTnLst>
                                    <p:set>
                                      <p:cBhvr>
                                        <p:cTn id="96" dur="1" fill="hold">
                                          <p:stCondLst>
                                            <p:cond delay="0"/>
                                          </p:stCondLst>
                                        </p:cTn>
                                        <p:tgtEl>
                                          <p:spTgt spid="7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par>
                                <p:cTn id="105" presetID="42" presetClass="path" presetSubtype="0" accel="50000" decel="50000" fill="hold" nodeType="withEffect">
                                  <p:stCondLst>
                                    <p:cond delay="0"/>
                                  </p:stCondLst>
                                  <p:childTnLst>
                                    <p:animMotion origin="layout" path="M 1.25E-6 2.59259E-6 L 0.56341 0.08773 " pathEditMode="relative" rAng="0" ptsTypes="AA">
                                      <p:cBhvr>
                                        <p:cTn id="106" dur="1500" fill="hold"/>
                                        <p:tgtEl>
                                          <p:spTgt spid="11"/>
                                        </p:tgtEl>
                                        <p:attrNameLst>
                                          <p:attrName>ppt_x</p:attrName>
                                          <p:attrName>ppt_y</p:attrName>
                                        </p:attrNameLst>
                                      </p:cBhvr>
                                      <p:rCtr x="28164" y="4375"/>
                                    </p:animMotion>
                                  </p:childTnLst>
                                </p:cTn>
                              </p:par>
                              <p:par>
                                <p:cTn id="107" presetID="42" presetClass="path" presetSubtype="0" accel="50000" decel="50000" fill="hold" nodeType="withEffect">
                                  <p:stCondLst>
                                    <p:cond delay="0"/>
                                  </p:stCondLst>
                                  <p:childTnLst>
                                    <p:animMotion origin="layout" path="M -1.45833E-6 1.48148E-6 L 0.56367 0.10486 " pathEditMode="relative" rAng="0" ptsTypes="AA">
                                      <p:cBhvr>
                                        <p:cTn id="108" dur="1500" fill="hold"/>
                                        <p:tgtEl>
                                          <p:spTgt spid="12"/>
                                        </p:tgtEl>
                                        <p:attrNameLst>
                                          <p:attrName>ppt_x</p:attrName>
                                          <p:attrName>ppt_y</p:attrName>
                                        </p:attrNameLst>
                                      </p:cBhvr>
                                      <p:rCtr x="28177" y="5231"/>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86"/>
                                        </p:tgtEl>
                                        <p:attrNameLst>
                                          <p:attrName>style.visibility</p:attrName>
                                        </p:attrNameLst>
                                      </p:cBhvr>
                                      <p:to>
                                        <p:strVal val="visible"/>
                                      </p:to>
                                    </p:set>
                                    <p:animEffect transition="in" filter="fade">
                                      <p:cBhvr>
                                        <p:cTn id="113" dur="500"/>
                                        <p:tgtEl>
                                          <p:spTgt spid="86"/>
                                        </p:tgtEl>
                                      </p:cBhvr>
                                    </p:animEffect>
                                  </p:childTnLst>
                                </p:cTn>
                              </p:par>
                            </p:childTnLst>
                          </p:cTn>
                        </p:par>
                        <p:par>
                          <p:cTn id="114" fill="hold">
                            <p:stCondLst>
                              <p:cond delay="500"/>
                            </p:stCondLst>
                            <p:childTnLst>
                              <p:par>
                                <p:cTn id="115" presetID="26" presetClass="emph" presetSubtype="0" repeatCount="2000" fill="hold" nodeType="afterEffect">
                                  <p:stCondLst>
                                    <p:cond delay="0"/>
                                  </p:stCondLst>
                                  <p:childTnLst>
                                    <p:animEffect transition="out" filter="fade">
                                      <p:cBhvr>
                                        <p:cTn id="116" dur="500" tmFilter="0, 0; .2, .5; .8, .5; 1, 0"/>
                                        <p:tgtEl>
                                          <p:spTgt spid="82"/>
                                        </p:tgtEl>
                                      </p:cBhvr>
                                    </p:animEffect>
                                    <p:animScale>
                                      <p:cBhvr>
                                        <p:cTn id="117" dur="250" autoRev="1" fill="hold"/>
                                        <p:tgtEl>
                                          <p:spTgt spid="82"/>
                                        </p:tgtEl>
                                      </p:cBhvr>
                                      <p:by x="105000" y="105000"/>
                                    </p:animScale>
                                  </p:childTnLst>
                                </p:cTn>
                              </p:par>
                            </p:childTnLst>
                          </p:cTn>
                        </p:par>
                        <p:par>
                          <p:cTn id="118" fill="hold">
                            <p:stCondLst>
                              <p:cond delay="1500"/>
                            </p:stCondLst>
                            <p:childTnLst>
                              <p:par>
                                <p:cTn id="119" presetID="10" presetClass="exit" presetSubtype="0" fill="hold" nodeType="afterEffect">
                                  <p:stCondLst>
                                    <p:cond delay="0"/>
                                  </p:stCondLst>
                                  <p:childTnLst>
                                    <p:animEffect transition="out" filter="fade">
                                      <p:cBhvr>
                                        <p:cTn id="120" dur="500"/>
                                        <p:tgtEl>
                                          <p:spTgt spid="12"/>
                                        </p:tgtEl>
                                      </p:cBhvr>
                                    </p:animEffect>
                                    <p:set>
                                      <p:cBhvr>
                                        <p:cTn id="121" dur="1" fill="hold">
                                          <p:stCondLst>
                                            <p:cond delay="499"/>
                                          </p:stCondLst>
                                        </p:cTn>
                                        <p:tgtEl>
                                          <p:spTgt spid="12"/>
                                        </p:tgtEl>
                                        <p:attrNameLst>
                                          <p:attrName>style.visibility</p:attrName>
                                        </p:attrNameLst>
                                      </p:cBhvr>
                                      <p:to>
                                        <p:strVal val="hidden"/>
                                      </p:to>
                                    </p:se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fade">
                                      <p:cBhvr>
                                        <p:cTn id="125" dur="500"/>
                                        <p:tgtEl>
                                          <p:spTgt spid="14"/>
                                        </p:tgtEl>
                                      </p:cBhvr>
                                    </p:animEffect>
                                  </p:childTnLst>
                                </p:cTn>
                              </p:par>
                            </p:childTnLst>
                          </p:cTn>
                        </p:par>
                        <p:par>
                          <p:cTn id="126" fill="hold">
                            <p:stCondLst>
                              <p:cond delay="2500"/>
                            </p:stCondLst>
                            <p:childTnLst>
                              <p:par>
                                <p:cTn id="127" presetID="22" presetClass="entr" presetSubtype="4" fill="hold" nodeType="afterEffect">
                                  <p:stCondLst>
                                    <p:cond delay="0"/>
                                  </p:stCondLst>
                                  <p:childTnLst>
                                    <p:set>
                                      <p:cBhvr>
                                        <p:cTn id="128" dur="1" fill="hold">
                                          <p:stCondLst>
                                            <p:cond delay="0"/>
                                          </p:stCondLst>
                                        </p:cTn>
                                        <p:tgtEl>
                                          <p:spTgt spid="68"/>
                                        </p:tgtEl>
                                        <p:attrNameLst>
                                          <p:attrName>style.visibility</p:attrName>
                                        </p:attrNameLst>
                                      </p:cBhvr>
                                      <p:to>
                                        <p:strVal val="visible"/>
                                      </p:to>
                                    </p:set>
                                    <p:animEffect transition="in" filter="wipe(down)">
                                      <p:cBhvr>
                                        <p:cTn id="129" dur="500"/>
                                        <p:tgtEl>
                                          <p:spTgt spid="68"/>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87"/>
                                        </p:tgtEl>
                                        <p:attrNameLst>
                                          <p:attrName>style.visibility</p:attrName>
                                        </p:attrNameLst>
                                      </p:cBhvr>
                                      <p:to>
                                        <p:strVal val="visible"/>
                                      </p:to>
                                    </p:set>
                                  </p:childTnLst>
                                </p:cTn>
                              </p:par>
                              <p:par>
                                <p:cTn id="134" presetID="1" presetClass="exit" presetSubtype="0" fill="hold" grpId="1" nodeType="withEffect">
                                  <p:stCondLst>
                                    <p:cond delay="0"/>
                                  </p:stCondLst>
                                  <p:childTnLst>
                                    <p:set>
                                      <p:cBhvr>
                                        <p:cTn id="135" dur="1" fill="hold">
                                          <p:stCondLst>
                                            <p:cond delay="0"/>
                                          </p:stCondLst>
                                        </p:cTn>
                                        <p:tgtEl>
                                          <p:spTgt spid="86"/>
                                        </p:tgtEl>
                                        <p:attrNameLst>
                                          <p:attrName>style.visibility</p:attrName>
                                        </p:attrNameLst>
                                      </p:cBhvr>
                                      <p:to>
                                        <p:strVal val="hidden"/>
                                      </p:to>
                                    </p:set>
                                  </p:childTnLst>
                                </p:cTn>
                              </p:par>
                              <p:par>
                                <p:cTn id="136" presetID="1" presetClass="entr" presetSubtype="0" fill="hold" nodeType="withEffect">
                                  <p:stCondLst>
                                    <p:cond delay="0"/>
                                  </p:stCondLst>
                                  <p:childTnLst>
                                    <p:set>
                                      <p:cBhvr>
                                        <p:cTn id="137" dur="1" fill="hold">
                                          <p:stCondLst>
                                            <p:cond delay="0"/>
                                          </p:stCondLst>
                                        </p:cTn>
                                        <p:tgtEl>
                                          <p:spTgt spid="8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51"/>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66"/>
                                        </p:tgtEl>
                                        <p:attrNameLst>
                                          <p:attrName>style.visibility</p:attrName>
                                        </p:attrNameLst>
                                      </p:cBhvr>
                                      <p:to>
                                        <p:strVal val="visible"/>
                                      </p:to>
                                    </p:set>
                                  </p:childTnLst>
                                </p:cTn>
                              </p:par>
                              <p:par>
                                <p:cTn id="142" presetID="42" presetClass="path" presetSubtype="0" accel="50000" decel="50000" fill="hold" nodeType="withEffect">
                                  <p:stCondLst>
                                    <p:cond delay="0"/>
                                  </p:stCondLst>
                                  <p:childTnLst>
                                    <p:animMotion origin="layout" path="M 1.25E-6 2.59259E-6 L 0.48932 0.25278 " pathEditMode="relative" rAng="0" ptsTypes="AA">
                                      <p:cBhvr>
                                        <p:cTn id="143" dur="1500" fill="hold"/>
                                        <p:tgtEl>
                                          <p:spTgt spid="87"/>
                                        </p:tgtEl>
                                        <p:attrNameLst>
                                          <p:attrName>ppt_x</p:attrName>
                                          <p:attrName>ppt_y</p:attrName>
                                        </p:attrNameLst>
                                      </p:cBhvr>
                                      <p:rCtr x="24466" y="12639"/>
                                    </p:animMotion>
                                  </p:childTnLst>
                                </p:cTn>
                              </p:par>
                              <p:par>
                                <p:cTn id="144" presetID="42" presetClass="path" presetSubtype="0" accel="50000" decel="50000" fill="hold" nodeType="withEffect">
                                  <p:stCondLst>
                                    <p:cond delay="0"/>
                                  </p:stCondLst>
                                  <p:childTnLst>
                                    <p:animMotion origin="layout" path="M -1.45833E-6 1.48148E-6 L 0.48985 0.26504 " pathEditMode="relative" rAng="0" ptsTypes="AA">
                                      <p:cBhvr>
                                        <p:cTn id="145" dur="1500" fill="hold"/>
                                        <p:tgtEl>
                                          <p:spTgt spid="88"/>
                                        </p:tgtEl>
                                        <p:attrNameLst>
                                          <p:attrName>ppt_x</p:attrName>
                                          <p:attrName>ppt_y</p:attrName>
                                        </p:attrNameLst>
                                      </p:cBhvr>
                                      <p:rCtr x="24492" y="13241"/>
                                    </p:animMotion>
                                  </p:childTnLst>
                                </p:cTn>
                              </p:par>
                            </p:childTnLst>
                          </p:cTn>
                        </p:par>
                        <p:par>
                          <p:cTn id="146" fill="hold">
                            <p:stCondLst>
                              <p:cond delay="1500"/>
                            </p:stCondLst>
                            <p:childTnLst>
                              <p:par>
                                <p:cTn id="147" presetID="10" presetClass="entr" presetSubtype="0" fill="hold" grpId="0" nodeType="afterEffect">
                                  <p:stCondLst>
                                    <p:cond delay="0"/>
                                  </p:stCondLst>
                                  <p:childTnLst>
                                    <p:set>
                                      <p:cBhvr>
                                        <p:cTn id="148" dur="1" fill="hold">
                                          <p:stCondLst>
                                            <p:cond delay="0"/>
                                          </p:stCondLst>
                                        </p:cTn>
                                        <p:tgtEl>
                                          <p:spTgt spid="89"/>
                                        </p:tgtEl>
                                        <p:attrNameLst>
                                          <p:attrName>style.visibility</p:attrName>
                                        </p:attrNameLst>
                                      </p:cBhvr>
                                      <p:to>
                                        <p:strVal val="visible"/>
                                      </p:to>
                                    </p:set>
                                    <p:animEffect transition="in" filter="fade">
                                      <p:cBhvr>
                                        <p:cTn id="149" dur="500"/>
                                        <p:tgtEl>
                                          <p:spTgt spid="89"/>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52"/>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63"/>
                                        </p:tgtEl>
                                        <p:attrNameLst>
                                          <p:attrName>style.visibility</p:attrName>
                                        </p:attrNameLst>
                                      </p:cBhvr>
                                      <p:to>
                                        <p:strVal val="visible"/>
                                      </p:to>
                                    </p:set>
                                  </p:childTnLst>
                                </p:cTn>
                              </p:par>
                              <p:par>
                                <p:cTn id="156" presetID="1" presetClass="exit" presetSubtype="0" fill="hold" nodeType="withEffect">
                                  <p:stCondLst>
                                    <p:cond delay="0"/>
                                  </p:stCondLst>
                                  <p:childTnLst>
                                    <p:set>
                                      <p:cBhvr>
                                        <p:cTn id="157" dur="1" fill="hold">
                                          <p:stCondLst>
                                            <p:cond delay="0"/>
                                          </p:stCondLst>
                                        </p:cTn>
                                        <p:tgtEl>
                                          <p:spTgt spid="13"/>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89"/>
                                        </p:tgtEl>
                                        <p:attrNameLst>
                                          <p:attrName>style.visibility</p:attrName>
                                        </p:attrNameLst>
                                      </p:cBhvr>
                                      <p:to>
                                        <p:strVal val="hidden"/>
                                      </p:to>
                                    </p:set>
                                  </p:childTnLst>
                                </p:cTn>
                              </p:par>
                            </p:childTnLst>
                          </p:cTn>
                        </p:par>
                        <p:par>
                          <p:cTn id="160" fill="hold">
                            <p:stCondLst>
                              <p:cond delay="0"/>
                            </p:stCondLst>
                            <p:childTnLst>
                              <p:par>
                                <p:cTn id="161" presetID="10" presetClass="entr" presetSubtype="0" fill="hold" grpId="0" nodeType="after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fade">
                                      <p:cBhvr>
                                        <p:cTn id="163" dur="500"/>
                                        <p:tgtEl>
                                          <p:spTgt spid="10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3"/>
                                        </p:tgtEl>
                                        <p:attrNameLst>
                                          <p:attrName>style.visibility</p:attrName>
                                        </p:attrNameLst>
                                      </p:cBhvr>
                                      <p:to>
                                        <p:strVal val="visible"/>
                                      </p:to>
                                    </p:set>
                                    <p:animEffect transition="in" filter="fade">
                                      <p:cBhvr>
                                        <p:cTn id="16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98" grpId="0" animBg="1"/>
      <p:bldP spid="98" grpId="1" animBg="1"/>
      <p:bldP spid="76" grpId="0" animBg="1"/>
      <p:bldP spid="76" grpId="1" animBg="1"/>
      <p:bldP spid="79" grpId="0" animBg="1"/>
      <p:bldP spid="79" grpId="1" animBg="1"/>
      <p:bldP spid="106" grpId="0" animBg="1"/>
      <p:bldP spid="106" grpId="1" animBg="1"/>
      <p:bldP spid="86" grpId="0" animBg="1"/>
      <p:bldP spid="86" grpId="1" animBg="1"/>
      <p:bldP spid="89" grpId="0" animBg="1"/>
      <p:bldP spid="89" grpId="1" animBg="1"/>
      <p:bldP spid="102" grpId="0" animBg="1"/>
      <p:bldP spid="103" grpId="0" animBg="1"/>
      <p:bldP spid="121" grpId="0" animBg="1"/>
      <p:bldP spid="121" grpId="1" animBg="1"/>
      <p:bldP spid="51" grpId="0" animBg="1"/>
      <p:bldP spid="63" grpId="0" animBg="1"/>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Arrow 37"/>
          <p:cNvSpPr/>
          <p:nvPr/>
        </p:nvSpPr>
        <p:spPr bwMode="auto">
          <a:xfrm rot="5400000">
            <a:off x="5867462" y="-1294168"/>
            <a:ext cx="609439" cy="10512862"/>
          </a:xfrm>
          <a:prstGeom prst="rightArrow">
            <a:avLst>
              <a:gd name="adj1" fmla="val 50000"/>
              <a:gd name="adj2" fmla="val 100000"/>
            </a:avLst>
          </a:prstGeom>
          <a:solidFill>
            <a:schemeClr val="bg1">
              <a:lumMod val="85000"/>
            </a:schemeClr>
          </a:solidFill>
          <a:ln w="19050" cap="flat" cmpd="sng" algn="ctr">
            <a:noFill/>
            <a:prstDash val="solid"/>
            <a:round/>
            <a:headEnd type="none" w="med" len="med"/>
            <a:tailEnd type="none" w="med" len="med"/>
          </a:ln>
          <a:effectLst>
            <a:outerShdw blurRad="50800" dist="38100" dir="10800000" algn="r" rotWithShape="0">
              <a:prstClr val="black">
                <a:alpha val="40000"/>
              </a:prstClr>
            </a:outerShdw>
          </a:effectLst>
        </p:spPr>
        <p:txBody>
          <a:bodyPr vert="horz" wrap="square" lIns="91416" tIns="45708" rIns="91416" bIns="45708" numCol="1" rtlCol="0" anchor="ctr" anchorCtr="0" compatLnSpc="1">
            <a:prstTxWarp prst="textNoShape">
              <a:avLst/>
            </a:prstTxWarp>
          </a:bodyPr>
          <a:lstStyle/>
          <a:p>
            <a:pPr algn="ctr" fontAlgn="base">
              <a:lnSpc>
                <a:spcPct val="90000"/>
              </a:lnSpc>
              <a:spcBef>
                <a:spcPct val="0"/>
              </a:spcBef>
              <a:spcAft>
                <a:spcPct val="0"/>
              </a:spcAft>
            </a:pPr>
            <a:endParaRPr lang="en-US" sz="2399" dirty="0" err="1">
              <a:solidFill>
                <a:srgbClr val="FFFFFF"/>
              </a:solidFill>
              <a:latin typeface="Arial"/>
            </a:endParaRPr>
          </a:p>
        </p:txBody>
      </p:sp>
      <p:sp>
        <p:nvSpPr>
          <p:cNvPr id="2" name="Title 1"/>
          <p:cNvSpPr>
            <a:spLocks noGrp="1"/>
          </p:cNvSpPr>
          <p:nvPr>
            <p:ph type="title"/>
          </p:nvPr>
        </p:nvSpPr>
        <p:spPr/>
        <p:txBody>
          <a:bodyPr/>
          <a:lstStyle/>
          <a:p>
            <a:r>
              <a:rPr lang="en-US" dirty="0">
                <a:solidFill>
                  <a:schemeClr val="bg2"/>
                </a:solidFill>
              </a:rPr>
              <a:t>What Are The Problems and Solutions?</a:t>
            </a:r>
          </a:p>
        </p:txBody>
      </p:sp>
      <p:sp>
        <p:nvSpPr>
          <p:cNvPr id="12" name="Rounded Rectangle 11"/>
          <p:cNvSpPr/>
          <p:nvPr/>
        </p:nvSpPr>
        <p:spPr bwMode="auto">
          <a:xfrm>
            <a:off x="8305225" y="1372137"/>
            <a:ext cx="3123386" cy="2285405"/>
          </a:xfrm>
          <a:prstGeom prst="roundRect">
            <a:avLst/>
          </a:prstGeom>
          <a:noFill/>
          <a:ln>
            <a:solidFill>
              <a:schemeClr val="accent1"/>
            </a:solidFill>
            <a:headEnd type="none" w="med" len="med"/>
            <a:tailEnd type="none" w="med" len="med"/>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ctr" anchorCtr="0" compatLnSpc="1">
            <a:prstTxWarp prst="textNoShape">
              <a:avLst/>
            </a:prstTxWarp>
          </a:bodyPr>
          <a:lstStyle/>
          <a:p>
            <a:pPr algn="ctr" fontAlgn="base">
              <a:lnSpc>
                <a:spcPct val="90000"/>
              </a:lnSpc>
              <a:spcBef>
                <a:spcPct val="0"/>
              </a:spcBef>
              <a:spcAft>
                <a:spcPct val="0"/>
              </a:spcAft>
            </a:pPr>
            <a:endParaRPr lang="en-US" sz="2399" b="1" dirty="0">
              <a:solidFill>
                <a:srgbClr val="4D4F53"/>
              </a:solidFill>
              <a:latin typeface="Arial"/>
            </a:endParaRPr>
          </a:p>
        </p:txBody>
      </p:sp>
      <p:sp>
        <p:nvSpPr>
          <p:cNvPr id="13" name="TextBox 12"/>
          <p:cNvSpPr txBox="1"/>
          <p:nvPr/>
        </p:nvSpPr>
        <p:spPr bwMode="ltGray">
          <a:xfrm>
            <a:off x="8438898" y="4849139"/>
            <a:ext cx="3504287" cy="457081"/>
          </a:xfrm>
          <a:prstGeom prst="rect">
            <a:avLst/>
          </a:prstGeom>
          <a:noFill/>
          <a:ln w="9525">
            <a:noFill/>
            <a:miter lim="800000"/>
            <a:headEnd/>
            <a:tailEnd/>
          </a:ln>
        </p:spPr>
        <p:txBody>
          <a:bodyPr wrap="square" lIns="91395" tIns="45698" rIns="91395" bIns="45698" rtlCol="0" anchor="t" anchorCtr="0">
            <a:noAutofit/>
          </a:bodyPr>
          <a:lstStyle/>
          <a:p>
            <a:pPr algn="ctr">
              <a:lnSpc>
                <a:spcPct val="90000"/>
              </a:lnSpc>
              <a:spcAft>
                <a:spcPts val="800"/>
              </a:spcAft>
            </a:pPr>
            <a:r>
              <a:rPr lang="en-US" sz="1999" dirty="0">
                <a:solidFill>
                  <a:srgbClr val="FF0000"/>
                </a:solidFill>
                <a:latin typeface="Calibri" pitchFamily="34" charset="0"/>
              </a:rPr>
              <a:t>Perpetual License</a:t>
            </a:r>
            <a:endParaRPr lang="en-US" sz="1400" dirty="0">
              <a:solidFill>
                <a:srgbClr val="FF0000"/>
              </a:solidFill>
              <a:latin typeface="Calibri" pitchFamily="34" charset="0"/>
            </a:endParaRPr>
          </a:p>
          <a:p>
            <a:pPr algn="ctr">
              <a:lnSpc>
                <a:spcPct val="90000"/>
              </a:lnSpc>
              <a:spcAft>
                <a:spcPts val="800"/>
              </a:spcAft>
            </a:pPr>
            <a:r>
              <a:rPr lang="en-US" sz="1400" dirty="0">
                <a:solidFill>
                  <a:srgbClr val="F4F4F4"/>
                </a:solidFill>
                <a:latin typeface="Calibri" pitchFamily="34" charset="0"/>
              </a:rPr>
              <a:t>Perpetual license, this is what sales are used to sell, easily add-on to any other product</a:t>
            </a:r>
          </a:p>
        </p:txBody>
      </p:sp>
      <p:sp>
        <p:nvSpPr>
          <p:cNvPr id="15" name="TextBox 14"/>
          <p:cNvSpPr txBox="1"/>
          <p:nvPr/>
        </p:nvSpPr>
        <p:spPr bwMode="ltGray">
          <a:xfrm>
            <a:off x="340570" y="4869702"/>
            <a:ext cx="3809008" cy="1371243"/>
          </a:xfrm>
          <a:prstGeom prst="rect">
            <a:avLst/>
          </a:prstGeom>
          <a:noFill/>
          <a:ln w="9525">
            <a:noFill/>
            <a:miter lim="800000"/>
            <a:headEnd/>
            <a:tailEnd/>
          </a:ln>
        </p:spPr>
        <p:txBody>
          <a:bodyPr wrap="square" lIns="91395" tIns="45698" rIns="91395" bIns="45698" rtlCol="0" anchor="t" anchorCtr="0">
            <a:noAutofit/>
          </a:bodyPr>
          <a:lstStyle/>
          <a:p>
            <a:pPr algn="ctr">
              <a:lnSpc>
                <a:spcPct val="90000"/>
              </a:lnSpc>
              <a:spcAft>
                <a:spcPts val="800"/>
              </a:spcAft>
            </a:pPr>
            <a:r>
              <a:rPr lang="en-US" sz="1999" dirty="0">
                <a:solidFill>
                  <a:srgbClr val="FF0000"/>
                </a:solidFill>
                <a:latin typeface="Calibri" pitchFamily="34" charset="0"/>
              </a:rPr>
              <a:t>Message Level Encryption</a:t>
            </a:r>
            <a:endParaRPr lang="en-US" sz="1400" dirty="0">
              <a:solidFill>
                <a:srgbClr val="FF0000"/>
              </a:solidFill>
              <a:latin typeface="Calibri" pitchFamily="34" charset="0"/>
            </a:endParaRPr>
          </a:p>
          <a:p>
            <a:pPr algn="ctr">
              <a:lnSpc>
                <a:spcPct val="90000"/>
              </a:lnSpc>
              <a:spcAft>
                <a:spcPts val="800"/>
              </a:spcAft>
            </a:pPr>
            <a:r>
              <a:rPr lang="en-US" sz="1400" dirty="0">
                <a:solidFill>
                  <a:srgbClr val="F4F4F4"/>
                </a:solidFill>
                <a:latin typeface="Calibri" pitchFamily="34" charset="0"/>
              </a:rPr>
              <a:t>Encrypt sensitive fields such as password, similar to what we offer with WebSafe</a:t>
            </a:r>
          </a:p>
          <a:p>
            <a:pPr algn="ctr">
              <a:lnSpc>
                <a:spcPct val="90000"/>
              </a:lnSpc>
              <a:spcAft>
                <a:spcPts val="800"/>
              </a:spcAft>
            </a:pPr>
            <a:endParaRPr lang="en-US" sz="1400" dirty="0">
              <a:solidFill>
                <a:srgbClr val="F4F4F4">
                  <a:lumMod val="50000"/>
                </a:srgbClr>
              </a:solidFill>
              <a:latin typeface="Calibri" pitchFamily="34" charset="0"/>
            </a:endParaRPr>
          </a:p>
        </p:txBody>
      </p:sp>
      <p:sp>
        <p:nvSpPr>
          <p:cNvPr id="16" name="TextBox 15"/>
          <p:cNvSpPr txBox="1"/>
          <p:nvPr/>
        </p:nvSpPr>
        <p:spPr bwMode="ltGray">
          <a:xfrm>
            <a:off x="4347714" y="4868929"/>
            <a:ext cx="3351927" cy="1447423"/>
          </a:xfrm>
          <a:prstGeom prst="rect">
            <a:avLst/>
          </a:prstGeom>
          <a:noFill/>
          <a:ln w="9525">
            <a:noFill/>
            <a:miter lim="800000"/>
            <a:headEnd/>
            <a:tailEnd/>
          </a:ln>
        </p:spPr>
        <p:txBody>
          <a:bodyPr wrap="square" lIns="91395" tIns="45698" rIns="91395" bIns="45698" rtlCol="0" anchor="t" anchorCtr="0">
            <a:noAutofit/>
          </a:bodyPr>
          <a:lstStyle/>
          <a:p>
            <a:pPr algn="ctr">
              <a:lnSpc>
                <a:spcPct val="90000"/>
              </a:lnSpc>
              <a:spcAft>
                <a:spcPts val="800"/>
              </a:spcAft>
            </a:pPr>
            <a:r>
              <a:rPr lang="en-US" sz="1999" dirty="0">
                <a:solidFill>
                  <a:srgbClr val="FF0000"/>
                </a:solidFill>
                <a:latin typeface="Calibri" pitchFamily="34" charset="0"/>
              </a:rPr>
              <a:t>Add-on Module</a:t>
            </a:r>
          </a:p>
          <a:p>
            <a:pPr algn="ctr">
              <a:lnSpc>
                <a:spcPct val="90000"/>
              </a:lnSpc>
              <a:spcAft>
                <a:spcPts val="800"/>
              </a:spcAft>
            </a:pPr>
            <a:r>
              <a:rPr lang="en-US" sz="1400" dirty="0">
                <a:solidFill>
                  <a:srgbClr val="F4F4F4"/>
                </a:solidFill>
                <a:latin typeface="Calibri" pitchFamily="34" charset="0"/>
              </a:rPr>
              <a:t>Add-on to any TMOS based platform, No user count, Price based on Platform</a:t>
            </a:r>
          </a:p>
          <a:p>
            <a:pPr algn="ctr">
              <a:lnSpc>
                <a:spcPct val="90000"/>
              </a:lnSpc>
              <a:spcAft>
                <a:spcPts val="800"/>
              </a:spcAft>
            </a:pPr>
            <a:endParaRPr lang="en-US" sz="1400" dirty="0">
              <a:solidFill>
                <a:srgbClr val="F4F4F4">
                  <a:lumMod val="50000"/>
                </a:srgbClr>
              </a:solidFill>
              <a:latin typeface="Calibri" pitchFamily="34" charset="0"/>
            </a:endParaRPr>
          </a:p>
        </p:txBody>
      </p:sp>
      <p:sp>
        <p:nvSpPr>
          <p:cNvPr id="17" name="Rounded Rectangle 16"/>
          <p:cNvSpPr/>
          <p:nvPr/>
        </p:nvSpPr>
        <p:spPr bwMode="auto">
          <a:xfrm>
            <a:off x="4572397" y="1372137"/>
            <a:ext cx="3123386" cy="2285405"/>
          </a:xfrm>
          <a:prstGeom prst="roundRect">
            <a:avLst/>
          </a:prstGeom>
          <a:noFill/>
          <a:ln>
            <a:solidFill>
              <a:schemeClr val="accent1"/>
            </a:solidFill>
            <a:headEnd type="none" w="med" len="med"/>
            <a:tailEnd type="none" w="med" len="med"/>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ctr" anchorCtr="0" compatLnSpc="1">
            <a:prstTxWarp prst="textNoShape">
              <a:avLst/>
            </a:prstTxWarp>
          </a:bodyPr>
          <a:lstStyle/>
          <a:p>
            <a:pPr algn="ctr" fontAlgn="base">
              <a:lnSpc>
                <a:spcPct val="90000"/>
              </a:lnSpc>
              <a:spcBef>
                <a:spcPct val="0"/>
              </a:spcBef>
              <a:spcAft>
                <a:spcPct val="0"/>
              </a:spcAft>
            </a:pPr>
            <a:endParaRPr lang="en-US" sz="2399" b="1" dirty="0">
              <a:solidFill>
                <a:srgbClr val="4D4F53"/>
              </a:solidFill>
              <a:latin typeface="Arial"/>
            </a:endParaRPr>
          </a:p>
        </p:txBody>
      </p:sp>
      <p:sp>
        <p:nvSpPr>
          <p:cNvPr id="18" name="Rounded Rectangle 17"/>
          <p:cNvSpPr/>
          <p:nvPr/>
        </p:nvSpPr>
        <p:spPr bwMode="auto">
          <a:xfrm>
            <a:off x="915750" y="1372137"/>
            <a:ext cx="3123386" cy="2285405"/>
          </a:xfrm>
          <a:prstGeom prst="roundRect">
            <a:avLst/>
          </a:prstGeom>
          <a:noFill/>
          <a:ln>
            <a:solidFill>
              <a:schemeClr val="accent1"/>
            </a:solidFill>
            <a:headEnd type="none" w="med" len="med"/>
            <a:tailEnd type="none" w="med" len="med"/>
          </a:ln>
          <a:effectLst>
            <a:glow rad="1016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vert="horz" wrap="square" lIns="91416" tIns="45708" rIns="91416" bIns="45708" numCol="1" rtlCol="0" anchor="ctr" anchorCtr="0" compatLnSpc="1">
            <a:prstTxWarp prst="textNoShape">
              <a:avLst/>
            </a:prstTxWarp>
          </a:bodyPr>
          <a:lstStyle/>
          <a:p>
            <a:pPr algn="ctr" fontAlgn="base">
              <a:lnSpc>
                <a:spcPct val="90000"/>
              </a:lnSpc>
              <a:spcBef>
                <a:spcPct val="0"/>
              </a:spcBef>
              <a:spcAft>
                <a:spcPct val="0"/>
              </a:spcAft>
            </a:pPr>
            <a:endParaRPr lang="en-US" sz="2399" b="1" dirty="0">
              <a:solidFill>
                <a:srgbClr val="4D4F53"/>
              </a:solidFill>
              <a:latin typeface="Arial"/>
            </a:endParaRPr>
          </a:p>
        </p:txBody>
      </p:sp>
      <p:sp>
        <p:nvSpPr>
          <p:cNvPr id="19" name="Oval 18"/>
          <p:cNvSpPr/>
          <p:nvPr/>
        </p:nvSpPr>
        <p:spPr>
          <a:xfrm>
            <a:off x="9158507" y="1479684"/>
            <a:ext cx="1304681" cy="1304681"/>
          </a:xfrm>
          <a:prstGeom prst="ellipse">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prstClr val="white"/>
              </a:solidFill>
              <a:latin typeface="Arial"/>
            </a:endParaRPr>
          </a:p>
        </p:txBody>
      </p:sp>
      <p:sp>
        <p:nvSpPr>
          <p:cNvPr id="20" name="Rectangle 19"/>
          <p:cNvSpPr/>
          <p:nvPr/>
        </p:nvSpPr>
        <p:spPr>
          <a:xfrm>
            <a:off x="8700393" y="2881968"/>
            <a:ext cx="2513945" cy="523084"/>
          </a:xfrm>
          <a:prstGeom prst="rect">
            <a:avLst/>
          </a:prstGeom>
        </p:spPr>
        <p:txBody>
          <a:bodyPr wrap="square">
            <a:spAutoFit/>
          </a:bodyPr>
          <a:lstStyle/>
          <a:p>
            <a:pPr algn="ctr"/>
            <a:r>
              <a:rPr lang="en-US" sz="1400" dirty="0">
                <a:solidFill>
                  <a:srgbClr val="F4F4F4"/>
                </a:solidFill>
                <a:latin typeface="Arial"/>
              </a:rPr>
              <a:t>Sales have challenges in positioning subscriptions</a:t>
            </a:r>
          </a:p>
        </p:txBody>
      </p:sp>
      <p:pic>
        <p:nvPicPr>
          <p:cNvPr id="21" name="Picture 20" descr="Employee_Cloud-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19386" y="1524496"/>
            <a:ext cx="1183650" cy="1183650"/>
          </a:xfrm>
          <a:prstGeom prst="rect">
            <a:avLst/>
          </a:prstGeom>
        </p:spPr>
      </p:pic>
      <p:sp>
        <p:nvSpPr>
          <p:cNvPr id="22" name="Oval 21"/>
          <p:cNvSpPr/>
          <p:nvPr/>
        </p:nvSpPr>
        <p:spPr>
          <a:xfrm>
            <a:off x="5519116" y="1495811"/>
            <a:ext cx="1304681" cy="1304681"/>
          </a:xfrm>
          <a:prstGeom prst="ellipse">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prstClr val="white"/>
              </a:solidFill>
              <a:latin typeface="Arial"/>
            </a:endParaRPr>
          </a:p>
        </p:txBody>
      </p:sp>
      <p:sp>
        <p:nvSpPr>
          <p:cNvPr id="23" name="Rectangle 22"/>
          <p:cNvSpPr/>
          <p:nvPr/>
        </p:nvSpPr>
        <p:spPr>
          <a:xfrm>
            <a:off x="4933912" y="2873898"/>
            <a:ext cx="2513945" cy="523084"/>
          </a:xfrm>
          <a:prstGeom prst="rect">
            <a:avLst/>
          </a:prstGeom>
        </p:spPr>
        <p:txBody>
          <a:bodyPr wrap="square">
            <a:spAutoFit/>
          </a:bodyPr>
          <a:lstStyle/>
          <a:p>
            <a:pPr algn="ctr"/>
            <a:r>
              <a:rPr lang="en-US" sz="1400" dirty="0">
                <a:solidFill>
                  <a:srgbClr val="F4F4F4"/>
                </a:solidFill>
                <a:latin typeface="Arial"/>
              </a:rPr>
              <a:t>Existing sale model require registered users</a:t>
            </a:r>
          </a:p>
        </p:txBody>
      </p:sp>
      <p:sp>
        <p:nvSpPr>
          <p:cNvPr id="25" name="Oval 24"/>
          <p:cNvSpPr/>
          <p:nvPr/>
        </p:nvSpPr>
        <p:spPr>
          <a:xfrm>
            <a:off x="1804272" y="1533127"/>
            <a:ext cx="1304681" cy="1304681"/>
          </a:xfrm>
          <a:prstGeom prst="ellipse">
            <a:avLst/>
          </a:prstGeom>
          <a:solidFill>
            <a:schemeClr val="bg1"/>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prstClr val="white"/>
              </a:solidFill>
              <a:latin typeface="Arial"/>
            </a:endParaRPr>
          </a:p>
        </p:txBody>
      </p:sp>
      <p:sp>
        <p:nvSpPr>
          <p:cNvPr id="26" name="Rectangle 25"/>
          <p:cNvSpPr/>
          <p:nvPr/>
        </p:nvSpPr>
        <p:spPr>
          <a:xfrm>
            <a:off x="1199639" y="2905916"/>
            <a:ext cx="2513945" cy="523084"/>
          </a:xfrm>
          <a:prstGeom prst="rect">
            <a:avLst/>
          </a:prstGeom>
        </p:spPr>
        <p:txBody>
          <a:bodyPr wrap="square">
            <a:spAutoFit/>
          </a:bodyPr>
          <a:lstStyle/>
          <a:p>
            <a:pPr algn="ctr"/>
            <a:r>
              <a:rPr lang="en-US" sz="1400" dirty="0">
                <a:solidFill>
                  <a:srgbClr val="F4F4F4"/>
                </a:solidFill>
                <a:latin typeface="Arial"/>
              </a:rPr>
              <a:t>MiTB stealing credentials</a:t>
            </a:r>
          </a:p>
          <a:p>
            <a:pPr algn="ctr"/>
            <a:r>
              <a:rPr lang="en-US" sz="1400" dirty="0" err="1">
                <a:solidFill>
                  <a:srgbClr val="F4F4F4"/>
                </a:solidFill>
                <a:latin typeface="Arial"/>
              </a:rPr>
              <a:t>MiTM</a:t>
            </a:r>
            <a:r>
              <a:rPr lang="en-US" sz="1400" dirty="0">
                <a:solidFill>
                  <a:srgbClr val="F4F4F4"/>
                </a:solidFill>
                <a:latin typeface="Arial"/>
              </a:rPr>
              <a:t> attacks</a:t>
            </a:r>
          </a:p>
        </p:txBody>
      </p:sp>
      <p:pic>
        <p:nvPicPr>
          <p:cNvPr id="27" name="Picture 26" descr="Content_Icons-0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53732" y="1415080"/>
            <a:ext cx="1379785" cy="1379783"/>
          </a:xfrm>
          <a:prstGeom prst="rect">
            <a:avLst/>
          </a:prstGeom>
        </p:spPr>
      </p:pic>
      <p:grpSp>
        <p:nvGrpSpPr>
          <p:cNvPr id="31" name="Group 30"/>
          <p:cNvGrpSpPr/>
          <p:nvPr/>
        </p:nvGrpSpPr>
        <p:grpSpPr>
          <a:xfrm>
            <a:off x="5562740" y="1947250"/>
            <a:ext cx="1139813" cy="719951"/>
            <a:chOff x="3790165" y="2154238"/>
            <a:chExt cx="855305" cy="540104"/>
          </a:xfrm>
        </p:grpSpPr>
        <p:grpSp>
          <p:nvGrpSpPr>
            <p:cNvPr id="32" name="Group 31"/>
            <p:cNvGrpSpPr/>
            <p:nvPr/>
          </p:nvGrpSpPr>
          <p:grpSpPr>
            <a:xfrm>
              <a:off x="3931273" y="2154238"/>
              <a:ext cx="573088" cy="349250"/>
              <a:chOff x="2413001" y="2154238"/>
              <a:chExt cx="573088" cy="349250"/>
            </a:xfrm>
          </p:grpSpPr>
          <p:sp>
            <p:nvSpPr>
              <p:cNvPr id="34" name="Freeform 8"/>
              <p:cNvSpPr>
                <a:spLocks noEditPoints="1"/>
              </p:cNvSpPr>
              <p:nvPr/>
            </p:nvSpPr>
            <p:spPr bwMode="auto">
              <a:xfrm>
                <a:off x="2613026" y="2387600"/>
                <a:ext cx="373063" cy="93663"/>
              </a:xfrm>
              <a:custGeom>
                <a:avLst/>
                <a:gdLst>
                  <a:gd name="T0" fmla="*/ 392 w 416"/>
                  <a:gd name="T1" fmla="*/ 0 h 103"/>
                  <a:gd name="T2" fmla="*/ 115 w 416"/>
                  <a:gd name="T3" fmla="*/ 0 h 103"/>
                  <a:gd name="T4" fmla="*/ 96 w 416"/>
                  <a:gd name="T5" fmla="*/ 24 h 103"/>
                  <a:gd name="T6" fmla="*/ 0 w 416"/>
                  <a:gd name="T7" fmla="*/ 67 h 103"/>
                  <a:gd name="T8" fmla="*/ 0 w 416"/>
                  <a:gd name="T9" fmla="*/ 78 h 103"/>
                  <a:gd name="T10" fmla="*/ 25 w 416"/>
                  <a:gd name="T11" fmla="*/ 103 h 103"/>
                  <a:gd name="T12" fmla="*/ 392 w 416"/>
                  <a:gd name="T13" fmla="*/ 103 h 103"/>
                  <a:gd name="T14" fmla="*/ 416 w 416"/>
                  <a:gd name="T15" fmla="*/ 78 h 103"/>
                  <a:gd name="T16" fmla="*/ 416 w 416"/>
                  <a:gd name="T17" fmla="*/ 25 h 103"/>
                  <a:gd name="T18" fmla="*/ 392 w 416"/>
                  <a:gd name="T19" fmla="*/ 0 h 103"/>
                  <a:gd name="T20" fmla="*/ 208 w 416"/>
                  <a:gd name="T21" fmla="*/ 84 h 103"/>
                  <a:gd name="T22" fmla="*/ 176 w 416"/>
                  <a:gd name="T23" fmla="*/ 52 h 103"/>
                  <a:gd name="T24" fmla="*/ 208 w 416"/>
                  <a:gd name="T25" fmla="*/ 20 h 103"/>
                  <a:gd name="T26" fmla="*/ 240 w 416"/>
                  <a:gd name="T27" fmla="*/ 52 h 103"/>
                  <a:gd name="T28" fmla="*/ 208 w 416"/>
                  <a:gd name="T29"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6" h="103">
                    <a:moveTo>
                      <a:pt x="392" y="0"/>
                    </a:moveTo>
                    <a:cubicBezTo>
                      <a:pt x="115" y="0"/>
                      <a:pt x="115" y="0"/>
                      <a:pt x="115" y="0"/>
                    </a:cubicBezTo>
                    <a:cubicBezTo>
                      <a:pt x="110" y="9"/>
                      <a:pt x="103" y="17"/>
                      <a:pt x="96" y="24"/>
                    </a:cubicBezTo>
                    <a:cubicBezTo>
                      <a:pt x="70" y="50"/>
                      <a:pt x="36" y="65"/>
                      <a:pt x="0" y="67"/>
                    </a:cubicBezTo>
                    <a:cubicBezTo>
                      <a:pt x="0" y="78"/>
                      <a:pt x="0" y="78"/>
                      <a:pt x="0" y="78"/>
                    </a:cubicBezTo>
                    <a:cubicBezTo>
                      <a:pt x="0" y="92"/>
                      <a:pt x="11" y="103"/>
                      <a:pt x="25" y="103"/>
                    </a:cubicBezTo>
                    <a:cubicBezTo>
                      <a:pt x="392" y="103"/>
                      <a:pt x="392" y="103"/>
                      <a:pt x="392" y="103"/>
                    </a:cubicBezTo>
                    <a:cubicBezTo>
                      <a:pt x="405" y="103"/>
                      <a:pt x="416" y="92"/>
                      <a:pt x="416" y="78"/>
                    </a:cubicBezTo>
                    <a:cubicBezTo>
                      <a:pt x="416" y="25"/>
                      <a:pt x="416" y="25"/>
                      <a:pt x="416" y="25"/>
                    </a:cubicBezTo>
                    <a:cubicBezTo>
                      <a:pt x="416" y="11"/>
                      <a:pt x="405" y="0"/>
                      <a:pt x="392" y="0"/>
                    </a:cubicBezTo>
                    <a:close/>
                    <a:moveTo>
                      <a:pt x="208" y="84"/>
                    </a:moveTo>
                    <a:cubicBezTo>
                      <a:pt x="191" y="84"/>
                      <a:pt x="176" y="69"/>
                      <a:pt x="176" y="52"/>
                    </a:cubicBezTo>
                    <a:cubicBezTo>
                      <a:pt x="176" y="34"/>
                      <a:pt x="191" y="20"/>
                      <a:pt x="208" y="20"/>
                    </a:cubicBezTo>
                    <a:cubicBezTo>
                      <a:pt x="226" y="20"/>
                      <a:pt x="240" y="34"/>
                      <a:pt x="240" y="52"/>
                    </a:cubicBezTo>
                    <a:cubicBezTo>
                      <a:pt x="240" y="69"/>
                      <a:pt x="226" y="84"/>
                      <a:pt x="208" y="84"/>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sp>
            <p:nvSpPr>
              <p:cNvPr id="35" name="Freeform 9"/>
              <p:cNvSpPr>
                <a:spLocks noEditPoints="1"/>
              </p:cNvSpPr>
              <p:nvPr/>
            </p:nvSpPr>
            <p:spPr bwMode="auto">
              <a:xfrm>
                <a:off x="2613026" y="2154238"/>
                <a:ext cx="373063" cy="93663"/>
              </a:xfrm>
              <a:custGeom>
                <a:avLst/>
                <a:gdLst>
                  <a:gd name="T0" fmla="*/ 392 w 416"/>
                  <a:gd name="T1" fmla="*/ 0 h 103"/>
                  <a:gd name="T2" fmla="*/ 25 w 416"/>
                  <a:gd name="T3" fmla="*/ 0 h 103"/>
                  <a:gd name="T4" fmla="*/ 0 w 416"/>
                  <a:gd name="T5" fmla="*/ 24 h 103"/>
                  <a:gd name="T6" fmla="*/ 0 w 416"/>
                  <a:gd name="T7" fmla="*/ 28 h 103"/>
                  <a:gd name="T8" fmla="*/ 96 w 416"/>
                  <a:gd name="T9" fmla="*/ 71 h 103"/>
                  <a:gd name="T10" fmla="*/ 120 w 416"/>
                  <a:gd name="T11" fmla="*/ 103 h 103"/>
                  <a:gd name="T12" fmla="*/ 392 w 416"/>
                  <a:gd name="T13" fmla="*/ 103 h 103"/>
                  <a:gd name="T14" fmla="*/ 416 w 416"/>
                  <a:gd name="T15" fmla="*/ 78 h 103"/>
                  <a:gd name="T16" fmla="*/ 416 w 416"/>
                  <a:gd name="T17" fmla="*/ 24 h 103"/>
                  <a:gd name="T18" fmla="*/ 392 w 416"/>
                  <a:gd name="T19" fmla="*/ 0 h 103"/>
                  <a:gd name="T20" fmla="*/ 208 w 416"/>
                  <a:gd name="T21" fmla="*/ 83 h 103"/>
                  <a:gd name="T22" fmla="*/ 176 w 416"/>
                  <a:gd name="T23" fmla="*/ 51 h 103"/>
                  <a:gd name="T24" fmla="*/ 208 w 416"/>
                  <a:gd name="T25" fmla="*/ 19 h 103"/>
                  <a:gd name="T26" fmla="*/ 240 w 416"/>
                  <a:gd name="T27" fmla="*/ 51 h 103"/>
                  <a:gd name="T28" fmla="*/ 208 w 416"/>
                  <a:gd name="T29"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6" h="103">
                    <a:moveTo>
                      <a:pt x="392" y="0"/>
                    </a:moveTo>
                    <a:cubicBezTo>
                      <a:pt x="25" y="0"/>
                      <a:pt x="25" y="0"/>
                      <a:pt x="25" y="0"/>
                    </a:cubicBezTo>
                    <a:cubicBezTo>
                      <a:pt x="11" y="0"/>
                      <a:pt x="0" y="11"/>
                      <a:pt x="0" y="24"/>
                    </a:cubicBezTo>
                    <a:cubicBezTo>
                      <a:pt x="0" y="28"/>
                      <a:pt x="0" y="28"/>
                      <a:pt x="0" y="28"/>
                    </a:cubicBezTo>
                    <a:cubicBezTo>
                      <a:pt x="36" y="30"/>
                      <a:pt x="70" y="45"/>
                      <a:pt x="96" y="71"/>
                    </a:cubicBezTo>
                    <a:cubicBezTo>
                      <a:pt x="105" y="81"/>
                      <a:pt x="113" y="91"/>
                      <a:pt x="120" y="103"/>
                    </a:cubicBezTo>
                    <a:cubicBezTo>
                      <a:pt x="392" y="103"/>
                      <a:pt x="392" y="103"/>
                      <a:pt x="392" y="103"/>
                    </a:cubicBezTo>
                    <a:cubicBezTo>
                      <a:pt x="405" y="103"/>
                      <a:pt x="416" y="92"/>
                      <a:pt x="416" y="78"/>
                    </a:cubicBezTo>
                    <a:cubicBezTo>
                      <a:pt x="416" y="24"/>
                      <a:pt x="416" y="24"/>
                      <a:pt x="416" y="24"/>
                    </a:cubicBezTo>
                    <a:cubicBezTo>
                      <a:pt x="416" y="11"/>
                      <a:pt x="405" y="0"/>
                      <a:pt x="392" y="0"/>
                    </a:cubicBezTo>
                    <a:close/>
                    <a:moveTo>
                      <a:pt x="208" y="83"/>
                    </a:moveTo>
                    <a:cubicBezTo>
                      <a:pt x="191" y="83"/>
                      <a:pt x="176" y="69"/>
                      <a:pt x="176" y="51"/>
                    </a:cubicBezTo>
                    <a:cubicBezTo>
                      <a:pt x="176" y="34"/>
                      <a:pt x="191" y="19"/>
                      <a:pt x="208" y="19"/>
                    </a:cubicBezTo>
                    <a:cubicBezTo>
                      <a:pt x="226" y="19"/>
                      <a:pt x="240" y="34"/>
                      <a:pt x="240" y="51"/>
                    </a:cubicBezTo>
                    <a:cubicBezTo>
                      <a:pt x="240" y="69"/>
                      <a:pt x="226" y="83"/>
                      <a:pt x="208" y="83"/>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sp>
            <p:nvSpPr>
              <p:cNvPr id="36" name="Freeform 10"/>
              <p:cNvSpPr>
                <a:spLocks noEditPoints="1"/>
              </p:cNvSpPr>
              <p:nvPr/>
            </p:nvSpPr>
            <p:spPr bwMode="auto">
              <a:xfrm>
                <a:off x="2728913" y="2271713"/>
                <a:ext cx="257175" cy="92075"/>
              </a:xfrm>
              <a:custGeom>
                <a:avLst/>
                <a:gdLst>
                  <a:gd name="T0" fmla="*/ 263 w 287"/>
                  <a:gd name="T1" fmla="*/ 0 h 103"/>
                  <a:gd name="T2" fmla="*/ 3 w 287"/>
                  <a:gd name="T3" fmla="*/ 0 h 103"/>
                  <a:gd name="T4" fmla="*/ 11 w 287"/>
                  <a:gd name="T5" fmla="*/ 48 h 103"/>
                  <a:gd name="T6" fmla="*/ 0 w 287"/>
                  <a:gd name="T7" fmla="*/ 103 h 103"/>
                  <a:gd name="T8" fmla="*/ 263 w 287"/>
                  <a:gd name="T9" fmla="*/ 103 h 103"/>
                  <a:gd name="T10" fmla="*/ 287 w 287"/>
                  <a:gd name="T11" fmla="*/ 79 h 103"/>
                  <a:gd name="T12" fmla="*/ 287 w 287"/>
                  <a:gd name="T13" fmla="*/ 25 h 103"/>
                  <a:gd name="T14" fmla="*/ 263 w 287"/>
                  <a:gd name="T15" fmla="*/ 0 h 103"/>
                  <a:gd name="T16" fmla="*/ 79 w 287"/>
                  <a:gd name="T17" fmla="*/ 84 h 103"/>
                  <a:gd name="T18" fmla="*/ 47 w 287"/>
                  <a:gd name="T19" fmla="*/ 52 h 103"/>
                  <a:gd name="T20" fmla="*/ 79 w 287"/>
                  <a:gd name="T21" fmla="*/ 20 h 103"/>
                  <a:gd name="T22" fmla="*/ 111 w 287"/>
                  <a:gd name="T23" fmla="*/ 52 h 103"/>
                  <a:gd name="T24" fmla="*/ 79 w 287"/>
                  <a:gd name="T25" fmla="*/ 8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103">
                    <a:moveTo>
                      <a:pt x="263" y="0"/>
                    </a:moveTo>
                    <a:cubicBezTo>
                      <a:pt x="3" y="0"/>
                      <a:pt x="3" y="0"/>
                      <a:pt x="3" y="0"/>
                    </a:cubicBezTo>
                    <a:cubicBezTo>
                      <a:pt x="8" y="16"/>
                      <a:pt x="11" y="32"/>
                      <a:pt x="11" y="48"/>
                    </a:cubicBezTo>
                    <a:cubicBezTo>
                      <a:pt x="11" y="67"/>
                      <a:pt x="7" y="86"/>
                      <a:pt x="0" y="103"/>
                    </a:cubicBezTo>
                    <a:cubicBezTo>
                      <a:pt x="263" y="103"/>
                      <a:pt x="263" y="103"/>
                      <a:pt x="263" y="103"/>
                    </a:cubicBezTo>
                    <a:cubicBezTo>
                      <a:pt x="276" y="103"/>
                      <a:pt x="287" y="92"/>
                      <a:pt x="287" y="79"/>
                    </a:cubicBezTo>
                    <a:cubicBezTo>
                      <a:pt x="287" y="25"/>
                      <a:pt x="287" y="25"/>
                      <a:pt x="287" y="25"/>
                    </a:cubicBezTo>
                    <a:cubicBezTo>
                      <a:pt x="287" y="12"/>
                      <a:pt x="276" y="0"/>
                      <a:pt x="263" y="0"/>
                    </a:cubicBezTo>
                    <a:close/>
                    <a:moveTo>
                      <a:pt x="79" y="84"/>
                    </a:moveTo>
                    <a:cubicBezTo>
                      <a:pt x="62" y="84"/>
                      <a:pt x="47" y="69"/>
                      <a:pt x="47" y="52"/>
                    </a:cubicBezTo>
                    <a:cubicBezTo>
                      <a:pt x="47" y="34"/>
                      <a:pt x="62" y="20"/>
                      <a:pt x="79" y="20"/>
                    </a:cubicBezTo>
                    <a:cubicBezTo>
                      <a:pt x="97" y="20"/>
                      <a:pt x="111" y="34"/>
                      <a:pt x="111" y="52"/>
                    </a:cubicBezTo>
                    <a:cubicBezTo>
                      <a:pt x="111" y="69"/>
                      <a:pt x="97" y="84"/>
                      <a:pt x="79" y="84"/>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sp>
            <p:nvSpPr>
              <p:cNvPr id="37" name="Freeform 11"/>
              <p:cNvSpPr>
                <a:spLocks noEditPoints="1"/>
              </p:cNvSpPr>
              <p:nvPr/>
            </p:nvSpPr>
            <p:spPr bwMode="auto">
              <a:xfrm>
                <a:off x="2413001" y="2198688"/>
                <a:ext cx="306388" cy="304800"/>
              </a:xfrm>
              <a:custGeom>
                <a:avLst/>
                <a:gdLst>
                  <a:gd name="T0" fmla="*/ 339 w 339"/>
                  <a:gd name="T1" fmla="*/ 128 h 339"/>
                  <a:gd name="T2" fmla="*/ 302 w 339"/>
                  <a:gd name="T3" fmla="*/ 37 h 339"/>
                  <a:gd name="T4" fmla="*/ 211 w 339"/>
                  <a:gd name="T5" fmla="*/ 0 h 339"/>
                  <a:gd name="T6" fmla="*/ 121 w 339"/>
                  <a:gd name="T7" fmla="*/ 37 h 339"/>
                  <a:gd name="T8" fmla="*/ 83 w 339"/>
                  <a:gd name="T9" fmla="*/ 128 h 339"/>
                  <a:gd name="T10" fmla="*/ 104 w 339"/>
                  <a:gd name="T11" fmla="*/ 198 h 339"/>
                  <a:gd name="T12" fmla="*/ 78 w 339"/>
                  <a:gd name="T13" fmla="*/ 209 h 339"/>
                  <a:gd name="T14" fmla="*/ 11 w 339"/>
                  <a:gd name="T15" fmla="*/ 275 h 339"/>
                  <a:gd name="T16" fmla="*/ 0 w 339"/>
                  <a:gd name="T17" fmla="*/ 301 h 339"/>
                  <a:gd name="T18" fmla="*/ 11 w 339"/>
                  <a:gd name="T19" fmla="*/ 328 h 339"/>
                  <a:gd name="T20" fmla="*/ 38 w 339"/>
                  <a:gd name="T21" fmla="*/ 339 h 339"/>
                  <a:gd name="T22" fmla="*/ 65 w 339"/>
                  <a:gd name="T23" fmla="*/ 328 h 339"/>
                  <a:gd name="T24" fmla="*/ 131 w 339"/>
                  <a:gd name="T25" fmla="*/ 262 h 339"/>
                  <a:gd name="T26" fmla="*/ 141 w 339"/>
                  <a:gd name="T27" fmla="*/ 235 h 339"/>
                  <a:gd name="T28" fmla="*/ 211 w 339"/>
                  <a:gd name="T29" fmla="*/ 256 h 339"/>
                  <a:gd name="T30" fmla="*/ 302 w 339"/>
                  <a:gd name="T31" fmla="*/ 219 h 339"/>
                  <a:gd name="T32" fmla="*/ 339 w 339"/>
                  <a:gd name="T33" fmla="*/ 128 h 339"/>
                  <a:gd name="T34" fmla="*/ 272 w 339"/>
                  <a:gd name="T35" fmla="*/ 189 h 339"/>
                  <a:gd name="T36" fmla="*/ 211 w 339"/>
                  <a:gd name="T37" fmla="*/ 214 h 339"/>
                  <a:gd name="T38" fmla="*/ 151 w 339"/>
                  <a:gd name="T39" fmla="*/ 189 h 339"/>
                  <a:gd name="T40" fmla="*/ 126 w 339"/>
                  <a:gd name="T41" fmla="*/ 128 h 339"/>
                  <a:gd name="T42" fmla="*/ 151 w 339"/>
                  <a:gd name="T43" fmla="*/ 68 h 339"/>
                  <a:gd name="T44" fmla="*/ 211 w 339"/>
                  <a:gd name="T45" fmla="*/ 43 h 339"/>
                  <a:gd name="T46" fmla="*/ 272 w 339"/>
                  <a:gd name="T47" fmla="*/ 68 h 339"/>
                  <a:gd name="T48" fmla="*/ 297 w 339"/>
                  <a:gd name="T49" fmla="*/ 128 h 339"/>
                  <a:gd name="T50" fmla="*/ 272 w 339"/>
                  <a:gd name="T51" fmla="*/ 18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9" h="339">
                    <a:moveTo>
                      <a:pt x="339" y="128"/>
                    </a:moveTo>
                    <a:cubicBezTo>
                      <a:pt x="339" y="94"/>
                      <a:pt x="326" y="62"/>
                      <a:pt x="302" y="37"/>
                    </a:cubicBezTo>
                    <a:cubicBezTo>
                      <a:pt x="278" y="13"/>
                      <a:pt x="245" y="0"/>
                      <a:pt x="211" y="0"/>
                    </a:cubicBezTo>
                    <a:cubicBezTo>
                      <a:pt x="177" y="0"/>
                      <a:pt x="145" y="13"/>
                      <a:pt x="121" y="37"/>
                    </a:cubicBezTo>
                    <a:cubicBezTo>
                      <a:pt x="96" y="62"/>
                      <a:pt x="83" y="94"/>
                      <a:pt x="83" y="128"/>
                    </a:cubicBezTo>
                    <a:cubicBezTo>
                      <a:pt x="83" y="154"/>
                      <a:pt x="91" y="178"/>
                      <a:pt x="104" y="198"/>
                    </a:cubicBezTo>
                    <a:cubicBezTo>
                      <a:pt x="94" y="198"/>
                      <a:pt x="84" y="202"/>
                      <a:pt x="78" y="209"/>
                    </a:cubicBezTo>
                    <a:cubicBezTo>
                      <a:pt x="11" y="275"/>
                      <a:pt x="11" y="275"/>
                      <a:pt x="11" y="275"/>
                    </a:cubicBezTo>
                    <a:cubicBezTo>
                      <a:pt x="4" y="282"/>
                      <a:pt x="0" y="291"/>
                      <a:pt x="0" y="301"/>
                    </a:cubicBezTo>
                    <a:cubicBezTo>
                      <a:pt x="0" y="311"/>
                      <a:pt x="4" y="321"/>
                      <a:pt x="11" y="328"/>
                    </a:cubicBezTo>
                    <a:cubicBezTo>
                      <a:pt x="18" y="335"/>
                      <a:pt x="28" y="339"/>
                      <a:pt x="38" y="339"/>
                    </a:cubicBezTo>
                    <a:cubicBezTo>
                      <a:pt x="48" y="339"/>
                      <a:pt x="57" y="335"/>
                      <a:pt x="65" y="328"/>
                    </a:cubicBezTo>
                    <a:cubicBezTo>
                      <a:pt x="131" y="262"/>
                      <a:pt x="131" y="262"/>
                      <a:pt x="131" y="262"/>
                    </a:cubicBezTo>
                    <a:cubicBezTo>
                      <a:pt x="138" y="255"/>
                      <a:pt x="141" y="245"/>
                      <a:pt x="141" y="235"/>
                    </a:cubicBezTo>
                    <a:cubicBezTo>
                      <a:pt x="162" y="249"/>
                      <a:pt x="186" y="256"/>
                      <a:pt x="211" y="256"/>
                    </a:cubicBezTo>
                    <a:cubicBezTo>
                      <a:pt x="245" y="256"/>
                      <a:pt x="278" y="243"/>
                      <a:pt x="302" y="219"/>
                    </a:cubicBezTo>
                    <a:cubicBezTo>
                      <a:pt x="326" y="195"/>
                      <a:pt x="339" y="162"/>
                      <a:pt x="339" y="128"/>
                    </a:cubicBezTo>
                    <a:close/>
                    <a:moveTo>
                      <a:pt x="272" y="189"/>
                    </a:moveTo>
                    <a:cubicBezTo>
                      <a:pt x="255" y="205"/>
                      <a:pt x="234" y="214"/>
                      <a:pt x="211" y="214"/>
                    </a:cubicBezTo>
                    <a:cubicBezTo>
                      <a:pt x="188" y="214"/>
                      <a:pt x="167" y="205"/>
                      <a:pt x="151" y="189"/>
                    </a:cubicBezTo>
                    <a:cubicBezTo>
                      <a:pt x="135" y="172"/>
                      <a:pt x="126" y="151"/>
                      <a:pt x="126" y="128"/>
                    </a:cubicBezTo>
                    <a:cubicBezTo>
                      <a:pt x="126" y="105"/>
                      <a:pt x="135" y="84"/>
                      <a:pt x="151" y="68"/>
                    </a:cubicBezTo>
                    <a:cubicBezTo>
                      <a:pt x="167" y="52"/>
                      <a:pt x="188" y="43"/>
                      <a:pt x="211" y="43"/>
                    </a:cubicBezTo>
                    <a:cubicBezTo>
                      <a:pt x="234" y="43"/>
                      <a:pt x="255" y="52"/>
                      <a:pt x="272" y="68"/>
                    </a:cubicBezTo>
                    <a:cubicBezTo>
                      <a:pt x="288" y="84"/>
                      <a:pt x="297" y="105"/>
                      <a:pt x="297" y="128"/>
                    </a:cubicBezTo>
                    <a:cubicBezTo>
                      <a:pt x="297" y="151"/>
                      <a:pt x="288" y="172"/>
                      <a:pt x="272" y="189"/>
                    </a:cubicBezTo>
                    <a:close/>
                  </a:path>
                </a:pathLst>
              </a:custGeom>
              <a:solidFill>
                <a:srgbClr val="4D4D4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latin typeface="Arial"/>
                </a:endParaRPr>
              </a:p>
            </p:txBody>
          </p:sp>
        </p:grpSp>
        <p:sp>
          <p:nvSpPr>
            <p:cNvPr id="33" name="TextBox 32"/>
            <p:cNvSpPr txBox="1"/>
            <p:nvPr/>
          </p:nvSpPr>
          <p:spPr>
            <a:xfrm>
              <a:off x="3790165" y="2498134"/>
              <a:ext cx="855305" cy="196208"/>
            </a:xfrm>
            <a:prstGeom prst="rect">
              <a:avLst/>
            </a:prstGeom>
            <a:noFill/>
          </p:spPr>
          <p:txBody>
            <a:bodyPr wrap="square" rtlCol="0">
              <a:spAutoFit/>
            </a:bodyPr>
            <a:lstStyle/>
            <a:p>
              <a:pPr algn="ctr">
                <a:lnSpc>
                  <a:spcPct val="90000"/>
                </a:lnSpc>
              </a:pPr>
              <a:endParaRPr lang="en-US" sz="1200" dirty="0">
                <a:solidFill>
                  <a:srgbClr val="4D4F53"/>
                </a:solidFill>
                <a:latin typeface="Franklin Gothic Book"/>
                <a:cs typeface="Franklin Gothic Book"/>
              </a:endParaRPr>
            </a:p>
          </p:txBody>
        </p:sp>
      </p:grpSp>
      <p:sp>
        <p:nvSpPr>
          <p:cNvPr id="39" name="Rectangle 38"/>
          <p:cNvSpPr/>
          <p:nvPr/>
        </p:nvSpPr>
        <p:spPr>
          <a:xfrm>
            <a:off x="3340064" y="3672344"/>
            <a:ext cx="5131789" cy="369204"/>
          </a:xfrm>
          <a:prstGeom prst="rect">
            <a:avLst/>
          </a:prstGeom>
        </p:spPr>
        <p:txBody>
          <a:bodyPr wrap="none">
            <a:spAutoFit/>
          </a:bodyPr>
          <a:lstStyle/>
          <a:p>
            <a:r>
              <a:rPr lang="en-US" sz="1799" dirty="0">
                <a:solidFill>
                  <a:srgbClr val="D60000"/>
                </a:solidFill>
                <a:latin typeface="Calibri" pitchFamily="34" charset="0"/>
              </a:rPr>
              <a:t>Our Solution: The Encryption capabilities of </a:t>
            </a:r>
            <a:r>
              <a:rPr lang="en-US" sz="1799" dirty="0" err="1">
                <a:solidFill>
                  <a:srgbClr val="D60000"/>
                </a:solidFill>
                <a:latin typeface="Calibri" pitchFamily="34" charset="0"/>
              </a:rPr>
              <a:t>WebSafe</a:t>
            </a:r>
            <a:endParaRPr lang="en-US" sz="1799" dirty="0">
              <a:solidFill>
                <a:srgbClr val="D60000"/>
              </a:solidFill>
              <a:latin typeface="Arial"/>
            </a:endParaRPr>
          </a:p>
        </p:txBody>
      </p:sp>
      <p:sp>
        <p:nvSpPr>
          <p:cNvPr id="3" name="Oval 2"/>
          <p:cNvSpPr/>
          <p:nvPr/>
        </p:nvSpPr>
        <p:spPr>
          <a:xfrm>
            <a:off x="306309" y="4800244"/>
            <a:ext cx="457081" cy="457081"/>
          </a:xfrm>
          <a:prstGeom prst="ellipse">
            <a:avLst/>
          </a:prstGeom>
        </p:spPr>
        <p:style>
          <a:lnRef idx="0">
            <a:schemeClr val="accent3"/>
          </a:lnRef>
          <a:fillRef idx="3">
            <a:schemeClr val="accent3"/>
          </a:fillRef>
          <a:effectRef idx="3">
            <a:schemeClr val="accent3"/>
          </a:effectRef>
          <a:fontRef idx="minor">
            <a:schemeClr val="lt1"/>
          </a:fontRef>
        </p:style>
        <p:txBody>
          <a:bodyPr vert="horz" wrap="square" lIns="182832" tIns="0" rIns="91416" bIns="0" rtlCol="0" anchor="ctr">
            <a:noAutofit/>
          </a:bodyPr>
          <a:lstStyle/>
          <a:p>
            <a:pPr algn="ctr">
              <a:lnSpc>
                <a:spcPct val="90000"/>
              </a:lnSpc>
            </a:pPr>
            <a:endParaRPr lang="en-US" sz="1999" cap="all">
              <a:solidFill>
                <a:srgbClr val="FFFFFF"/>
              </a:solidFill>
              <a:effectLst>
                <a:outerShdw blurRad="38100" dist="25400" dir="2700000" algn="tl">
                  <a:srgbClr val="000000">
                    <a:alpha val="0"/>
                  </a:srgbClr>
                </a:outerShdw>
              </a:effectLst>
              <a:latin typeface="Arial"/>
            </a:endParaRPr>
          </a:p>
        </p:txBody>
      </p:sp>
      <p:sp>
        <p:nvSpPr>
          <p:cNvPr id="4" name="Rectangle 3"/>
          <p:cNvSpPr/>
          <p:nvPr/>
        </p:nvSpPr>
        <p:spPr>
          <a:xfrm>
            <a:off x="368222" y="4795781"/>
            <a:ext cx="340569" cy="461545"/>
          </a:xfrm>
          <a:prstGeom prst="rect">
            <a:avLst/>
          </a:prstGeom>
        </p:spPr>
        <p:txBody>
          <a:bodyPr wrap="none">
            <a:spAutoFit/>
          </a:bodyPr>
          <a:lstStyle/>
          <a:p>
            <a:r>
              <a:rPr lang="en-US" sz="2399" dirty="0">
                <a:solidFill>
                  <a:srgbClr val="FFFFFF"/>
                </a:solidFill>
                <a:latin typeface="Calibri" pitchFamily="34" charset="0"/>
              </a:rPr>
              <a:t>1</a:t>
            </a:r>
            <a:endParaRPr lang="en-US" sz="2399" dirty="0">
              <a:solidFill>
                <a:srgbClr val="FFFFFF"/>
              </a:solidFill>
              <a:latin typeface="Arial"/>
            </a:endParaRPr>
          </a:p>
        </p:txBody>
      </p:sp>
      <p:sp>
        <p:nvSpPr>
          <p:cNvPr id="28" name="Oval 27"/>
          <p:cNvSpPr/>
          <p:nvPr/>
        </p:nvSpPr>
        <p:spPr>
          <a:xfrm>
            <a:off x="4285801" y="4809171"/>
            <a:ext cx="457081" cy="457081"/>
          </a:xfrm>
          <a:prstGeom prst="ellipse">
            <a:avLst/>
          </a:prstGeom>
        </p:spPr>
        <p:style>
          <a:lnRef idx="0">
            <a:schemeClr val="accent3"/>
          </a:lnRef>
          <a:fillRef idx="3">
            <a:schemeClr val="accent3"/>
          </a:fillRef>
          <a:effectRef idx="3">
            <a:schemeClr val="accent3"/>
          </a:effectRef>
          <a:fontRef idx="minor">
            <a:schemeClr val="lt1"/>
          </a:fontRef>
        </p:style>
        <p:txBody>
          <a:bodyPr vert="horz" wrap="square" lIns="182832" tIns="0" rIns="91416" bIns="0" rtlCol="0" anchor="ctr">
            <a:noAutofit/>
          </a:bodyPr>
          <a:lstStyle/>
          <a:p>
            <a:pPr algn="ctr">
              <a:lnSpc>
                <a:spcPct val="90000"/>
              </a:lnSpc>
            </a:pPr>
            <a:endParaRPr lang="en-US" sz="1999" cap="all">
              <a:solidFill>
                <a:srgbClr val="FFFFFF"/>
              </a:solidFill>
              <a:effectLst>
                <a:outerShdw blurRad="38100" dist="25400" dir="2700000" algn="tl">
                  <a:srgbClr val="000000">
                    <a:alpha val="0"/>
                  </a:srgbClr>
                </a:outerShdw>
              </a:effectLst>
              <a:latin typeface="Arial"/>
            </a:endParaRPr>
          </a:p>
        </p:txBody>
      </p:sp>
      <p:sp>
        <p:nvSpPr>
          <p:cNvPr id="29" name="Rectangle 28"/>
          <p:cNvSpPr/>
          <p:nvPr/>
        </p:nvSpPr>
        <p:spPr>
          <a:xfrm>
            <a:off x="4347715" y="4804709"/>
            <a:ext cx="340569" cy="461545"/>
          </a:xfrm>
          <a:prstGeom prst="rect">
            <a:avLst/>
          </a:prstGeom>
        </p:spPr>
        <p:txBody>
          <a:bodyPr wrap="none">
            <a:spAutoFit/>
          </a:bodyPr>
          <a:lstStyle/>
          <a:p>
            <a:r>
              <a:rPr lang="en-US" sz="2399" dirty="0">
                <a:solidFill>
                  <a:srgbClr val="FFFFFF"/>
                </a:solidFill>
                <a:latin typeface="Calibri" pitchFamily="34" charset="0"/>
              </a:rPr>
              <a:t>2</a:t>
            </a:r>
            <a:endParaRPr lang="en-US" sz="2399" dirty="0">
              <a:solidFill>
                <a:srgbClr val="FFFFFF"/>
              </a:solidFill>
              <a:latin typeface="Arial"/>
            </a:endParaRPr>
          </a:p>
        </p:txBody>
      </p:sp>
      <p:sp>
        <p:nvSpPr>
          <p:cNvPr id="30" name="Oval 29"/>
          <p:cNvSpPr/>
          <p:nvPr/>
        </p:nvSpPr>
        <p:spPr>
          <a:xfrm>
            <a:off x="8471853" y="4804708"/>
            <a:ext cx="457081" cy="457081"/>
          </a:xfrm>
          <a:prstGeom prst="ellipse">
            <a:avLst/>
          </a:prstGeom>
        </p:spPr>
        <p:style>
          <a:lnRef idx="0">
            <a:schemeClr val="accent3"/>
          </a:lnRef>
          <a:fillRef idx="3">
            <a:schemeClr val="accent3"/>
          </a:fillRef>
          <a:effectRef idx="3">
            <a:schemeClr val="accent3"/>
          </a:effectRef>
          <a:fontRef idx="minor">
            <a:schemeClr val="lt1"/>
          </a:fontRef>
        </p:style>
        <p:txBody>
          <a:bodyPr vert="horz" wrap="square" lIns="182832" tIns="0" rIns="91416" bIns="0" rtlCol="0" anchor="ctr">
            <a:noAutofit/>
          </a:bodyPr>
          <a:lstStyle/>
          <a:p>
            <a:pPr algn="ctr">
              <a:lnSpc>
                <a:spcPct val="90000"/>
              </a:lnSpc>
            </a:pPr>
            <a:endParaRPr lang="en-US" sz="1999" cap="all">
              <a:solidFill>
                <a:srgbClr val="FFFFFF"/>
              </a:solidFill>
              <a:effectLst>
                <a:outerShdw blurRad="38100" dist="25400" dir="2700000" algn="tl">
                  <a:srgbClr val="000000">
                    <a:alpha val="0"/>
                  </a:srgbClr>
                </a:outerShdw>
              </a:effectLst>
              <a:latin typeface="Arial"/>
            </a:endParaRPr>
          </a:p>
        </p:txBody>
      </p:sp>
      <p:sp>
        <p:nvSpPr>
          <p:cNvPr id="40" name="Rectangle 39"/>
          <p:cNvSpPr/>
          <p:nvPr/>
        </p:nvSpPr>
        <p:spPr>
          <a:xfrm>
            <a:off x="8533766" y="4800245"/>
            <a:ext cx="340569" cy="461545"/>
          </a:xfrm>
          <a:prstGeom prst="rect">
            <a:avLst/>
          </a:prstGeom>
        </p:spPr>
        <p:txBody>
          <a:bodyPr wrap="none">
            <a:spAutoFit/>
          </a:bodyPr>
          <a:lstStyle/>
          <a:p>
            <a:r>
              <a:rPr lang="en-US" sz="2399" dirty="0">
                <a:solidFill>
                  <a:srgbClr val="FFFFFF"/>
                </a:solidFill>
                <a:latin typeface="Calibri" pitchFamily="34" charset="0"/>
              </a:rPr>
              <a:t>3</a:t>
            </a:r>
            <a:endParaRPr lang="en-US" sz="2399" dirty="0">
              <a:solidFill>
                <a:srgbClr val="FFFFFF"/>
              </a:solidFill>
              <a:latin typeface="Arial"/>
            </a:endParaRPr>
          </a:p>
        </p:txBody>
      </p:sp>
    </p:spTree>
    <p:extLst>
      <p:ext uri="{BB962C8B-B14F-4D97-AF65-F5344CB8AC3E}">
        <p14:creationId xmlns:p14="http://schemas.microsoft.com/office/powerpoint/2010/main" val="21693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42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3839BC-17E0-41F9-BE7A-A19BB2DAF2C8}"/>
              </a:ext>
            </a:extLst>
          </p:cNvPr>
          <p:cNvSpPr>
            <a:spLocks noGrp="1"/>
          </p:cNvSpPr>
          <p:nvPr>
            <p:ph type="title"/>
          </p:nvPr>
        </p:nvSpPr>
        <p:spPr/>
        <p:txBody>
          <a:bodyPr/>
          <a:lstStyle/>
          <a:p>
            <a:r>
              <a:rPr lang="en-US" dirty="0"/>
              <a:t>API Types</a:t>
            </a:r>
          </a:p>
        </p:txBody>
      </p:sp>
      <p:sp>
        <p:nvSpPr>
          <p:cNvPr id="2" name="Footer Placeholder 1">
            <a:extLst>
              <a:ext uri="{FF2B5EF4-FFF2-40B4-BE49-F238E27FC236}">
                <a16:creationId xmlns:a16="http://schemas.microsoft.com/office/drawing/2014/main" id="{8FCAFB37-56A1-4132-99E7-A0CE49F1C3FA}"/>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3" name="Slide Number Placeholder 2">
            <a:extLst>
              <a:ext uri="{FF2B5EF4-FFF2-40B4-BE49-F238E27FC236}">
                <a16:creationId xmlns:a16="http://schemas.microsoft.com/office/drawing/2014/main" id="{0D1338BD-77A7-402F-B8EF-70D332C09E34}"/>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5</a:t>
            </a:fld>
            <a:endParaRPr lang="en-US" dirty="0">
              <a:gradFill>
                <a:gsLst>
                  <a:gs pos="0">
                    <a:srgbClr val="FFFFFF"/>
                  </a:gs>
                  <a:gs pos="100000">
                    <a:srgbClr val="FFFFFF"/>
                  </a:gs>
                </a:gsLst>
                <a:lin ang="5400000" scaled="1"/>
              </a:gradFill>
            </a:endParaRPr>
          </a:p>
        </p:txBody>
      </p:sp>
      <p:sp>
        <p:nvSpPr>
          <p:cNvPr id="7" name="Text Placeholder 6">
            <a:extLst>
              <a:ext uri="{FF2B5EF4-FFF2-40B4-BE49-F238E27FC236}">
                <a16:creationId xmlns:a16="http://schemas.microsoft.com/office/drawing/2014/main" id="{DC5096BF-C800-42C1-A4F6-780338B98BE7}"/>
              </a:ext>
            </a:extLst>
          </p:cNvPr>
          <p:cNvSpPr>
            <a:spLocks noGrp="1"/>
          </p:cNvSpPr>
          <p:nvPr>
            <p:ph type="body" sz="quarter" idx="12"/>
          </p:nvPr>
        </p:nvSpPr>
        <p:spPr/>
        <p:txBody>
          <a:bodyPr/>
          <a:lstStyle/>
          <a:p>
            <a:pPr fontAlgn="base"/>
            <a:r>
              <a:rPr lang="en-US" b="0" dirty="0"/>
              <a:t>Internal</a:t>
            </a:r>
          </a:p>
          <a:p>
            <a:pPr lvl="1" fontAlgn="base"/>
            <a:r>
              <a:rPr lang="en-US" dirty="0"/>
              <a:t>Used</a:t>
            </a:r>
            <a:r>
              <a:rPr lang="en-US" b="0" dirty="0"/>
              <a:t> within an organization or company. SOAP/HTTP or .NET has a large presence. Usually REST will wrap an existing SOAP/HTTP or .NET service</a:t>
            </a:r>
          </a:p>
          <a:p>
            <a:pPr fontAlgn="base"/>
            <a:r>
              <a:rPr lang="en-US" b="0" dirty="0"/>
              <a:t>External</a:t>
            </a:r>
          </a:p>
          <a:p>
            <a:pPr lvl="1" fontAlgn="base"/>
            <a:r>
              <a:rPr lang="en-US" b="0" dirty="0"/>
              <a:t>These APIs are primarily available externally to consumers. Commonly today written based on REST/JSON technologies B2B, B2C</a:t>
            </a:r>
          </a:p>
          <a:p>
            <a:pPr fontAlgn="base"/>
            <a:r>
              <a:rPr lang="en-US" b="0" dirty="0"/>
              <a:t>Partner</a:t>
            </a:r>
          </a:p>
          <a:p>
            <a:pPr lvl="1" fontAlgn="base"/>
            <a:r>
              <a:rPr lang="en-US" b="0" dirty="0"/>
              <a:t>Specifically designed for partners to access business functions. Examples include online catalog, ordering, and reconciliation. B2B … </a:t>
            </a:r>
          </a:p>
          <a:p>
            <a:pPr fontAlgn="base"/>
            <a:endParaRPr lang="en-US" b="0" dirty="0"/>
          </a:p>
          <a:p>
            <a:endParaRPr lang="en-US" dirty="0"/>
          </a:p>
        </p:txBody>
      </p:sp>
    </p:spTree>
    <p:extLst>
      <p:ext uri="{BB962C8B-B14F-4D97-AF65-F5344CB8AC3E}">
        <p14:creationId xmlns:p14="http://schemas.microsoft.com/office/powerpoint/2010/main" val="225693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US"/>
              <a:t>© 2016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6</a:t>
            </a:fld>
            <a:endParaRPr lang="en-US"/>
          </a:p>
        </p:txBody>
      </p:sp>
      <p:pic>
        <p:nvPicPr>
          <p:cNvPr id="5" name="Picture 4"/>
          <p:cNvPicPr>
            <a:picLocks noChangeAspect="1"/>
          </p:cNvPicPr>
          <p:nvPr/>
        </p:nvPicPr>
        <p:blipFill>
          <a:blip r:embed="rId3"/>
          <a:stretch>
            <a:fillRect/>
          </a:stretch>
        </p:blipFill>
        <p:spPr>
          <a:xfrm>
            <a:off x="13712" y="0"/>
            <a:ext cx="12164576" cy="6858000"/>
          </a:xfrm>
          <a:prstGeom prst="rect">
            <a:avLst/>
          </a:prstGeom>
        </p:spPr>
      </p:pic>
    </p:spTree>
    <p:extLst>
      <p:ext uri="{BB962C8B-B14F-4D97-AF65-F5344CB8AC3E}">
        <p14:creationId xmlns:p14="http://schemas.microsoft.com/office/powerpoint/2010/main" val="307666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324D1-1C30-4080-B7DD-4C0A542E68AF}"/>
              </a:ext>
            </a:extLst>
          </p:cNvPr>
          <p:cNvSpPr>
            <a:spLocks noGrp="1"/>
          </p:cNvSpPr>
          <p:nvPr>
            <p:ph type="title"/>
          </p:nvPr>
        </p:nvSpPr>
        <p:spPr>
          <a:xfrm>
            <a:off x="304800" y="304801"/>
            <a:ext cx="11582400" cy="867930"/>
          </a:xfrm>
        </p:spPr>
        <p:txBody>
          <a:bodyPr/>
          <a:lstStyle/>
          <a:p>
            <a:r>
              <a:rPr lang="en-US" dirty="0"/>
              <a:t>API Security Challenges </a:t>
            </a:r>
          </a:p>
        </p:txBody>
      </p:sp>
      <p:sp>
        <p:nvSpPr>
          <p:cNvPr id="3" name="Footer Placeholder 2">
            <a:extLst>
              <a:ext uri="{FF2B5EF4-FFF2-40B4-BE49-F238E27FC236}">
                <a16:creationId xmlns:a16="http://schemas.microsoft.com/office/drawing/2014/main" id="{5C24D97F-6510-4FDA-B3D4-8253E248855B}"/>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C16A47A-F5FF-426F-9127-E6231FF26CF7}"/>
              </a:ext>
            </a:extLst>
          </p:cNvPr>
          <p:cNvSpPr>
            <a:spLocks noGrp="1"/>
          </p:cNvSpPr>
          <p:nvPr>
            <p:ph type="sldNum" sz="quarter" idx="11"/>
          </p:nvPr>
        </p:nvSpPr>
        <p:spPr/>
        <p:txBody>
          <a:bodyPr/>
          <a:lstStyle/>
          <a:p>
            <a:fld id="{49DF86D6-4B9D-4B83-AF23-D696D3CD110A}" type="slidenum">
              <a:rPr lang="en-US" smtClean="0"/>
              <a:pPr/>
              <a:t>7</a:t>
            </a:fld>
            <a:endParaRPr lang="en-US" dirty="0"/>
          </a:p>
        </p:txBody>
      </p:sp>
      <p:sp>
        <p:nvSpPr>
          <p:cNvPr id="6" name="Text Placeholder 5">
            <a:extLst>
              <a:ext uri="{FF2B5EF4-FFF2-40B4-BE49-F238E27FC236}">
                <a16:creationId xmlns:a16="http://schemas.microsoft.com/office/drawing/2014/main" id="{93A9EAAC-87A0-4E80-BD0D-A4E7C79C7E1D}"/>
              </a:ext>
            </a:extLst>
          </p:cNvPr>
          <p:cNvSpPr>
            <a:spLocks noGrp="1"/>
          </p:cNvSpPr>
          <p:nvPr>
            <p:ph type="body" sz="quarter" idx="12"/>
          </p:nvPr>
        </p:nvSpPr>
        <p:spPr/>
        <p:txBody>
          <a:bodyPr/>
          <a:lstStyle/>
          <a:p>
            <a:pPr marL="0" indent="0">
              <a:buNone/>
            </a:pPr>
            <a:r>
              <a:rPr lang="en-US" dirty="0">
                <a:solidFill>
                  <a:srgbClr val="FF0000"/>
                </a:solidFill>
              </a:rPr>
              <a:t>API is subject to cyber attacks as any other application </a:t>
            </a:r>
          </a:p>
          <a:p>
            <a:r>
              <a:rPr lang="en-US" dirty="0"/>
              <a:t>DDoS L4-7</a:t>
            </a:r>
          </a:p>
          <a:p>
            <a:r>
              <a:rPr lang="en-US" dirty="0"/>
              <a:t>Encryption</a:t>
            </a:r>
          </a:p>
          <a:p>
            <a:r>
              <a:rPr lang="en-US" dirty="0"/>
              <a:t>OWASP 10 exploits</a:t>
            </a:r>
          </a:p>
          <a:p>
            <a:r>
              <a:rPr lang="en-US" dirty="0"/>
              <a:t>Data Leakage </a:t>
            </a:r>
          </a:p>
          <a:p>
            <a:r>
              <a:rPr lang="en-US" dirty="0"/>
              <a:t>Credential stuffing / Brute force</a:t>
            </a:r>
          </a:p>
          <a:p>
            <a:r>
              <a:rPr lang="en-US" dirty="0"/>
              <a:t>Stat manipulation </a:t>
            </a:r>
          </a:p>
          <a:p>
            <a:r>
              <a:rPr lang="en-US" dirty="0"/>
              <a:t>BOTs: Scrapers, crawlers spiders… </a:t>
            </a:r>
          </a:p>
          <a:p>
            <a:endParaRPr lang="en-US" dirty="0"/>
          </a:p>
        </p:txBody>
      </p:sp>
    </p:spTree>
    <p:extLst>
      <p:ext uri="{BB962C8B-B14F-4D97-AF65-F5344CB8AC3E}">
        <p14:creationId xmlns:p14="http://schemas.microsoft.com/office/powerpoint/2010/main" val="91652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WAF and L4 Firewall</a:t>
            </a:r>
          </a:p>
        </p:txBody>
      </p:sp>
      <p:sp>
        <p:nvSpPr>
          <p:cNvPr id="3" name="Footer Placeholder 2"/>
          <p:cNvSpPr>
            <a:spLocks noGrp="1"/>
          </p:cNvSpPr>
          <p:nvPr>
            <p:ph type="ftr" sz="quarter" idx="10"/>
          </p:nvPr>
        </p:nvSpPr>
        <p:spPr/>
        <p:txBody>
          <a:bodyPr/>
          <a:lstStyle/>
          <a:p>
            <a:pPr defTabSz="914126"/>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11"/>
          </p:nvPr>
        </p:nvSpPr>
        <p:spPr/>
        <p:txBody>
          <a:bodyPr/>
          <a:lstStyle/>
          <a:p>
            <a:pPr defTabSz="914126"/>
            <a:fld id="{49DF86D6-4B9D-4B83-AF23-D696D3CD110A}" type="slidenum">
              <a:rPr lang="en-US">
                <a:gradFill>
                  <a:gsLst>
                    <a:gs pos="0">
                      <a:srgbClr val="FFFFFF"/>
                    </a:gs>
                    <a:gs pos="100000">
                      <a:srgbClr val="FFFFFF"/>
                    </a:gs>
                  </a:gsLst>
                  <a:lin ang="5400000" scaled="1"/>
                </a:gradFill>
                <a:latin typeface="Arial"/>
              </a:rPr>
              <a:pPr defTabSz="914126"/>
              <a:t>8</a:t>
            </a:fld>
            <a:endParaRPr lang="en-US" dirty="0">
              <a:gradFill>
                <a:gsLst>
                  <a:gs pos="0">
                    <a:srgbClr val="FFFFFF"/>
                  </a:gs>
                  <a:gs pos="100000">
                    <a:srgbClr val="FFFFFF"/>
                  </a:gs>
                </a:gsLst>
                <a:lin ang="5400000" scaled="1"/>
              </a:gradFill>
              <a:latin typeface="Arial"/>
            </a:endParaRPr>
          </a:p>
        </p:txBody>
      </p:sp>
      <p:sp>
        <p:nvSpPr>
          <p:cNvPr id="5" name="Text Placeholder 4"/>
          <p:cNvSpPr>
            <a:spLocks noGrp="1"/>
          </p:cNvSpPr>
          <p:nvPr>
            <p:ph type="body" sz="quarter" idx="12"/>
          </p:nvPr>
        </p:nvSpPr>
        <p:spPr>
          <a:xfrm>
            <a:off x="237688" y="587228"/>
            <a:ext cx="11582400" cy="4714613"/>
          </a:xfrm>
        </p:spPr>
        <p:txBody>
          <a:bodyPr/>
          <a:lstStyle/>
          <a:p>
            <a:endParaRPr lang="en-US" dirty="0"/>
          </a:p>
          <a:p>
            <a:r>
              <a:rPr lang="en-US" dirty="0"/>
              <a:t>1) Access Control and authorization </a:t>
            </a:r>
          </a:p>
          <a:p>
            <a:pPr lvl="1"/>
            <a:r>
              <a:rPr lang="en-US" dirty="0"/>
              <a:t>OAUTH 2.0, Basic </a:t>
            </a:r>
            <a:r>
              <a:rPr lang="en-US" dirty="0" err="1"/>
              <a:t>Auth</a:t>
            </a:r>
            <a:r>
              <a:rPr lang="en-US" dirty="0"/>
              <a:t>, Client-Cert </a:t>
            </a:r>
            <a:r>
              <a:rPr lang="en-US" dirty="0" err="1"/>
              <a:t>Auth</a:t>
            </a:r>
            <a:endParaRPr lang="en-US" dirty="0"/>
          </a:p>
          <a:p>
            <a:pPr lvl="1"/>
            <a:r>
              <a:rPr lang="en-US" dirty="0"/>
              <a:t>L7 ACL - Allow access to specific URI based on identity</a:t>
            </a:r>
          </a:p>
          <a:p>
            <a:r>
              <a:rPr lang="en-US" dirty="0"/>
              <a:t>2) WAF </a:t>
            </a:r>
          </a:p>
          <a:p>
            <a:pPr lvl="1"/>
            <a:r>
              <a:rPr lang="en-US" dirty="0"/>
              <a:t>SOAP</a:t>
            </a:r>
          </a:p>
          <a:p>
            <a:pPr lvl="1"/>
            <a:r>
              <a:rPr lang="en-US" dirty="0"/>
              <a:t>JSON / AJAX protection </a:t>
            </a:r>
          </a:p>
          <a:p>
            <a:pPr lvl="1"/>
            <a:r>
              <a:rPr lang="en-US" dirty="0"/>
              <a:t>REST API protection</a:t>
            </a:r>
          </a:p>
          <a:p>
            <a:pPr lvl="1"/>
            <a:r>
              <a:rPr lang="en-US" dirty="0"/>
              <a:t>DDoS protection</a:t>
            </a:r>
          </a:p>
          <a:p>
            <a:pPr lvl="1"/>
            <a:r>
              <a:rPr lang="en-US" dirty="0"/>
              <a:t>Brute Force detection</a:t>
            </a:r>
          </a:p>
          <a:p>
            <a:r>
              <a:rPr lang="en-US" dirty="0"/>
              <a:t>3) L3/4 Firewalling</a:t>
            </a:r>
          </a:p>
          <a:p>
            <a:pPr lvl="1"/>
            <a:r>
              <a:rPr lang="en-US" dirty="0"/>
              <a:t>DDoS protection</a:t>
            </a:r>
          </a:p>
          <a:p>
            <a:endParaRPr lang="en-US" dirty="0"/>
          </a:p>
        </p:txBody>
      </p:sp>
    </p:spTree>
    <p:extLst>
      <p:ext uri="{BB962C8B-B14F-4D97-AF65-F5344CB8AC3E}">
        <p14:creationId xmlns:p14="http://schemas.microsoft.com/office/powerpoint/2010/main" val="166727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324D1-1C30-4080-B7DD-4C0A542E68AF}"/>
              </a:ext>
            </a:extLst>
          </p:cNvPr>
          <p:cNvSpPr>
            <a:spLocks noGrp="1"/>
          </p:cNvSpPr>
          <p:nvPr>
            <p:ph type="title"/>
          </p:nvPr>
        </p:nvSpPr>
        <p:spPr>
          <a:xfrm>
            <a:off x="304800" y="304801"/>
            <a:ext cx="11582400" cy="867930"/>
          </a:xfrm>
        </p:spPr>
        <p:txBody>
          <a:bodyPr/>
          <a:lstStyle/>
          <a:p>
            <a:r>
              <a:rPr lang="en-US" dirty="0"/>
              <a:t>API Security Challenges </a:t>
            </a:r>
          </a:p>
        </p:txBody>
      </p:sp>
      <p:sp>
        <p:nvSpPr>
          <p:cNvPr id="3" name="Footer Placeholder 2">
            <a:extLst>
              <a:ext uri="{FF2B5EF4-FFF2-40B4-BE49-F238E27FC236}">
                <a16:creationId xmlns:a16="http://schemas.microsoft.com/office/drawing/2014/main" id="{5C24D97F-6510-4FDA-B3D4-8253E248855B}"/>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C16A47A-F5FF-426F-9127-E6231FF26CF7}"/>
              </a:ext>
            </a:extLst>
          </p:cNvPr>
          <p:cNvSpPr>
            <a:spLocks noGrp="1"/>
          </p:cNvSpPr>
          <p:nvPr>
            <p:ph type="sldNum" sz="quarter" idx="11"/>
          </p:nvPr>
        </p:nvSpPr>
        <p:spPr/>
        <p:txBody>
          <a:bodyPr/>
          <a:lstStyle/>
          <a:p>
            <a:fld id="{49DF86D6-4B9D-4B83-AF23-D696D3CD110A}" type="slidenum">
              <a:rPr lang="en-US" smtClean="0"/>
              <a:pPr/>
              <a:t>9</a:t>
            </a:fld>
            <a:endParaRPr lang="en-US" dirty="0"/>
          </a:p>
        </p:txBody>
      </p:sp>
      <p:sp>
        <p:nvSpPr>
          <p:cNvPr id="6" name="Text Placeholder 5">
            <a:extLst>
              <a:ext uri="{FF2B5EF4-FFF2-40B4-BE49-F238E27FC236}">
                <a16:creationId xmlns:a16="http://schemas.microsoft.com/office/drawing/2014/main" id="{93A9EAAC-87A0-4E80-BD0D-A4E7C79C7E1D}"/>
              </a:ext>
            </a:extLst>
          </p:cNvPr>
          <p:cNvSpPr>
            <a:spLocks noGrp="1"/>
          </p:cNvSpPr>
          <p:nvPr>
            <p:ph type="body" sz="quarter" idx="12"/>
          </p:nvPr>
        </p:nvSpPr>
        <p:spPr/>
        <p:txBody>
          <a:bodyPr/>
          <a:lstStyle/>
          <a:p>
            <a:r>
              <a:rPr lang="en-US" dirty="0"/>
              <a:t>OWASP 10 exploits</a:t>
            </a:r>
          </a:p>
          <a:p>
            <a:r>
              <a:rPr lang="en-US" dirty="0"/>
              <a:t>Encryption</a:t>
            </a:r>
          </a:p>
          <a:p>
            <a:r>
              <a:rPr lang="en-US" dirty="0"/>
              <a:t>DDoS L4-7</a:t>
            </a:r>
          </a:p>
          <a:p>
            <a:r>
              <a:rPr lang="en-US" dirty="0"/>
              <a:t>Data Leakage </a:t>
            </a:r>
          </a:p>
          <a:p>
            <a:r>
              <a:rPr lang="en-US" dirty="0"/>
              <a:t>Credential stuffing / Brute force</a:t>
            </a:r>
          </a:p>
          <a:p>
            <a:r>
              <a:rPr lang="en-US" dirty="0"/>
              <a:t>Stat manipulation </a:t>
            </a:r>
          </a:p>
          <a:p>
            <a:r>
              <a:rPr lang="en-US" dirty="0"/>
              <a:t>BOTs: Scrapers, crawlers spiders… </a:t>
            </a:r>
          </a:p>
          <a:p>
            <a:endParaRPr lang="en-US" dirty="0"/>
          </a:p>
        </p:txBody>
      </p:sp>
    </p:spTree>
    <p:extLst>
      <p:ext uri="{BB962C8B-B14F-4D97-AF65-F5344CB8AC3E}">
        <p14:creationId xmlns:p14="http://schemas.microsoft.com/office/powerpoint/2010/main" val="30086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OFFISYNC_SLIDE_GUID" val="c254f3f8-8a98-45f1-8b40-98953cd5479b"/>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fJGBk1Vc_files\slide0001_image001.png"/>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oxfaIeLR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manly\AppData\Local\Temp\articulate\presenter\imgtemp\oxfaIeLR_files\slide0001_image001.png"/>
</p:tagLst>
</file>

<file path=ppt/theme/theme1.xml><?xml version="1.0" encoding="utf-8"?>
<a:theme xmlns:a="http://schemas.openxmlformats.org/drawingml/2006/main" name="Black Background">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2.xml><?xml version="1.0" encoding="utf-8"?>
<a:theme xmlns:a="http://schemas.openxmlformats.org/drawingml/2006/main" name="BLUE">
  <a:themeElements>
    <a:clrScheme name="Custom 1">
      <a:dk1>
        <a:srgbClr val="004B8D"/>
      </a:dk1>
      <a:lt1>
        <a:sysClr val="window" lastClr="FFFFFF"/>
      </a:lt1>
      <a:dk2>
        <a:srgbClr val="004B8D"/>
      </a:dk2>
      <a:lt2>
        <a:srgbClr val="FFC000"/>
      </a:lt2>
      <a:accent1>
        <a:srgbClr val="FFC000"/>
      </a:accent1>
      <a:accent2>
        <a:srgbClr val="FFC000"/>
      </a:accent2>
      <a:accent3>
        <a:srgbClr val="FFC000"/>
      </a:accent3>
      <a:accent4>
        <a:srgbClr val="FFC000"/>
      </a:accent4>
      <a:accent5>
        <a:srgbClr val="FFC000"/>
      </a:accent5>
      <a:accent6>
        <a:srgbClr val="FFC000"/>
      </a:accent6>
      <a:hlink>
        <a:srgbClr val="0000FF"/>
      </a:hlink>
      <a:folHlink>
        <a:srgbClr val="80008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3.xml><?xml version="1.0" encoding="utf-8"?>
<a:theme xmlns:a="http://schemas.openxmlformats.org/drawingml/2006/main" name="RED">
  <a:themeElements>
    <a:clrScheme name="Custom 4">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FFBD47"/>
      </a:accent5>
      <a:accent6>
        <a:srgbClr val="FFBD47"/>
      </a:accent6>
      <a:hlink>
        <a:srgbClr val="CC9900"/>
      </a:hlink>
      <a:folHlink>
        <a:srgbClr val="666699"/>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4.xml><?xml version="1.0" encoding="utf-8"?>
<a:theme xmlns:a="http://schemas.openxmlformats.org/drawingml/2006/main" name="YELLOW">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5.xml><?xml version="1.0" encoding="utf-8"?>
<a:theme xmlns:a="http://schemas.openxmlformats.org/drawingml/2006/main" name="White Background">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otx  -  Read-Only" id="{7B8377BE-590E-46B2-95E1-9431124CF43B}" vid="{1066C0BE-F99C-44BF-BF1C-8E5A697CBDC7}"/>
    </a:ext>
  </a:extLst>
</a:theme>
</file>

<file path=ppt/theme/theme6.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2" id="{3E066719-8589-5645-AB7F-65F989A6F55F}" vid="{8BBB6B69-98C3-A146-8119-ECC5BE29E0BE}"/>
    </a:ext>
  </a:extLst>
</a:theme>
</file>

<file path=ppt/theme/theme7.xml><?xml version="1.0" encoding="utf-8"?>
<a:theme xmlns:a="http://schemas.openxmlformats.org/drawingml/2006/main" name="F5-Corporate-Template-2016_(Dark)">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0D6B1BE3-C62C-EE4F-829C-8B24DCCB526B}" vid="{C88327E3-C774-2E40-84AD-9F3B6EE56F9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E3AEE68F44924CB9DB40E834AEEADF" ma:contentTypeVersion="6" ma:contentTypeDescription="Create a new document." ma:contentTypeScope="" ma:versionID="f1f6844a06aea5eacdb5ccf860d19ad5">
  <xsd:schema xmlns:xsd="http://www.w3.org/2001/XMLSchema" xmlns:xs="http://www.w3.org/2001/XMLSchema" xmlns:p="http://schemas.microsoft.com/office/2006/metadata/properties" xmlns:ns1="http://schemas.microsoft.com/sharepoint/v3" xmlns:ns2="e7cdeead-6725-48ab-8f7c-6d5489ea45f4" xmlns:ns3="267ccb5a-2af6-494d-880a-8b6777ff2dbb" targetNamespace="http://schemas.microsoft.com/office/2006/metadata/properties" ma:root="true" ma:fieldsID="0908c5b34f0ecf1e906b5485d1b21819" ns1:_="" ns2:_="" ns3:_="">
    <xsd:import namespace="http://schemas.microsoft.com/sharepoint/v3"/>
    <xsd:import namespace="e7cdeead-6725-48ab-8f7c-6d5489ea45f4"/>
    <xsd:import namespace="267ccb5a-2af6-494d-880a-8b6777ff2dbb"/>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ccb5a-2af6-494d-880a-8b6777ff2db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4FC2842-86E8-4A74-BF58-D93152A1FE48}">
  <ds:schemaRefs>
    <ds:schemaRef ds:uri="http://schemas.microsoft.com/sharepoint/v3/contenttype/forms"/>
  </ds:schemaRefs>
</ds:datastoreItem>
</file>

<file path=customXml/itemProps2.xml><?xml version="1.0" encoding="utf-8"?>
<ds:datastoreItem xmlns:ds="http://schemas.openxmlformats.org/officeDocument/2006/customXml" ds:itemID="{7176BC76-0476-477F-B35A-77CCC663C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267ccb5a-2af6-494d-880a-8b6777ff2d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F61DF5-E015-4232-AC51-7D27AF9D2C43}">
  <ds:schemaRefs>
    <ds:schemaRef ds:uri="http://purl.org/dc/terms/"/>
    <ds:schemaRef ds:uri="http://purl.org/dc/elements/1.1/"/>
    <ds:schemaRef ds:uri="http://purl.org/dc/dcmitype/"/>
    <ds:schemaRef ds:uri="http://schemas.microsoft.com/office/infopath/2007/PartnerControls"/>
    <ds:schemaRef ds:uri="267ccb5a-2af6-494d-880a-8b6777ff2dbb"/>
    <ds:schemaRef ds:uri="http://schemas.microsoft.com/office/2006/metadata/properties"/>
    <ds:schemaRef ds:uri="http://schemas.microsoft.com/office/2006/documentManagement/types"/>
    <ds:schemaRef ds:uri="http://schemas.microsoft.com/sharepoint/v3"/>
    <ds:schemaRef ds:uri="http://schemas.openxmlformats.org/package/2006/metadata/core-properties"/>
    <ds:schemaRef ds:uri="e7cdeead-6725-48ab-8f7c-6d5489ea45f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F5 Corporate PowerPoint Template 2017</Template>
  <TotalTime>659</TotalTime>
  <Words>1921</Words>
  <Application>Microsoft Macintosh PowerPoint</Application>
  <PresentationFormat>Widescreen</PresentationFormat>
  <Paragraphs>451</Paragraphs>
  <Slides>46</Slides>
  <Notes>29</Notes>
  <HiddenSlides>1</HiddenSlides>
  <MMClips>0</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46</vt:i4>
      </vt:variant>
    </vt:vector>
  </HeadingPairs>
  <TitlesOfParts>
    <vt:vector size="59" baseType="lpstr">
      <vt:lpstr>ＭＳ Ｐゴシック</vt:lpstr>
      <vt:lpstr>Arial</vt:lpstr>
      <vt:lpstr>Calibri</vt:lpstr>
      <vt:lpstr>Courier New</vt:lpstr>
      <vt:lpstr>Franklin Gothic Book</vt:lpstr>
      <vt:lpstr>Museo Sans 700</vt:lpstr>
      <vt:lpstr>Black Background</vt:lpstr>
      <vt:lpstr>BLUE</vt:lpstr>
      <vt:lpstr>RED</vt:lpstr>
      <vt:lpstr>YELLOW</vt:lpstr>
      <vt:lpstr>White Background</vt:lpstr>
      <vt:lpstr>F5-Corporate-Template-2017_(Dark)</vt:lpstr>
      <vt:lpstr>F5-Corporate-Template-2016_(Dark)</vt:lpstr>
      <vt:lpstr>API Security</vt:lpstr>
      <vt:lpstr>Gartner on APIs</vt:lpstr>
      <vt:lpstr>{“example” : “Capital One”}</vt:lpstr>
      <vt:lpstr>Capital One – API Maturity </vt:lpstr>
      <vt:lpstr>API Types</vt:lpstr>
      <vt:lpstr>PowerPoint Presentation</vt:lpstr>
      <vt:lpstr>API Security Challenges </vt:lpstr>
      <vt:lpstr>Authentication, WAF and L4 Firewall</vt:lpstr>
      <vt:lpstr>API Security Challenges </vt:lpstr>
      <vt:lpstr>TMOS Security Features for API Security</vt:lpstr>
      <vt:lpstr>Addressable Architecture</vt:lpstr>
      <vt:lpstr>Token based auth</vt:lpstr>
      <vt:lpstr>Two types of tokens</vt:lpstr>
      <vt:lpstr>Opaque vs JWT Token</vt:lpstr>
      <vt:lpstr>JSON Web Token  (JWT) - Explained</vt:lpstr>
      <vt:lpstr>JWT</vt:lpstr>
      <vt:lpstr>JWT – Encoded / Decoded</vt:lpstr>
      <vt:lpstr>ASM API Sec Features</vt:lpstr>
      <vt:lpstr>XML-SOAP-Security</vt:lpstr>
      <vt:lpstr>REST API</vt:lpstr>
      <vt:lpstr>JSON parsing</vt:lpstr>
      <vt:lpstr>Brute force login protection</vt:lpstr>
      <vt:lpstr>L7 DoS Protection</vt:lpstr>
      <vt:lpstr>Case Studies</vt:lpstr>
      <vt:lpstr>PowerPoint Presentation</vt:lpstr>
      <vt:lpstr>Wrap-Up API-Security</vt:lpstr>
      <vt:lpstr>ASM Features Version 13.1</vt:lpstr>
      <vt:lpstr>Brute Force Protection Re-architecture</vt:lpstr>
      <vt:lpstr>Learning Suggestions – Auto Apply Improvements</vt:lpstr>
      <vt:lpstr>Learning Suggestions – Changes</vt:lpstr>
      <vt:lpstr>Learning Suggestions Graphs and Summary</vt:lpstr>
      <vt:lpstr>Simple Custom Attack Signatures</vt:lpstr>
      <vt:lpstr>400% Performance Improvements in L7 DOS</vt:lpstr>
      <vt:lpstr>400% Performance Improvements in L7 DOS</vt:lpstr>
      <vt:lpstr>Performance Acceleration for L7 DDoS</vt:lpstr>
      <vt:lpstr>Behavioral Analysis DoS</vt:lpstr>
      <vt:lpstr>Additional Features</vt:lpstr>
      <vt:lpstr>PowerPoint Presentation</vt:lpstr>
      <vt:lpstr>A.Bot SDK Customer Use Case</vt:lpstr>
      <vt:lpstr>Anti-Bot Mobile SDK</vt:lpstr>
      <vt:lpstr>Anti-Bot Mobile SDK</vt:lpstr>
      <vt:lpstr>DATASAFE</vt:lpstr>
      <vt:lpstr>Preface - What is Credential / Form Grabbing ?</vt:lpstr>
      <vt:lpstr>Preface - How DataSafe Uses Encryption to Protect Confidential Data?</vt:lpstr>
      <vt:lpstr>What Are The Problems and Solutions?</vt:lpstr>
      <vt:lpstr>PowerPoint Presentation</vt:lpstr>
    </vt:vector>
  </TitlesOfParts>
  <Manager>&lt;Speech writer name goes here&gt;</Manager>
  <Company>Encore Event Technologies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Andrew Tango</dc:creator>
  <cp:lastModifiedBy>Boris Gekhtman</cp:lastModifiedBy>
  <cp:revision>186</cp:revision>
  <cp:lastPrinted>2016-08-10T19:03:55Z</cp:lastPrinted>
  <dcterms:created xsi:type="dcterms:W3CDTF">2017-08-22T18:03:40Z</dcterms:created>
  <dcterms:modified xsi:type="dcterms:W3CDTF">2018-02-04T03:11:41Z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ip_UnifiedCompliancePolicyUIAction">
    <vt:lpwstr/>
  </property>
  <property fmtid="{D5CDD505-2E9C-101B-9397-08002B2CF9AE}" pid="3" name="_ip_UnifiedCompliancePolicyProperties">
    <vt:lpwstr/>
  </property>
  <property fmtid="{D5CDD505-2E9C-101B-9397-08002B2CF9AE}" pid="4" name="ContentTypeId">
    <vt:lpwstr>0x010100E5E3AEE68F44924CB9DB40E834AEEADF</vt:lpwstr>
  </property>
  <property fmtid="{D5CDD505-2E9C-101B-9397-08002B2CF9AE}" pid="5" name="Jive_VersionGuid">
    <vt:lpwstr>6057c370-27fa-46ff-93e2-c996d32d1395</vt:lpwstr>
  </property>
  <property fmtid="{D5CDD505-2E9C-101B-9397-08002B2CF9AE}" pid="6" name="Offisync_ServerID">
    <vt:lpwstr>a7ce21b1-b0ad-4a12-a7c7-82490448801f</vt:lpwstr>
  </property>
  <property fmtid="{D5CDD505-2E9C-101B-9397-08002B2CF9AE}" pid="7" name="Offisync_UniqueId">
    <vt:lpwstr>46765</vt:lpwstr>
  </property>
  <property fmtid="{D5CDD505-2E9C-101B-9397-08002B2CF9AE}" pid="8" name="Offisync_ProviderInitializationData">
    <vt:lpwstr>https://hive.f5.com</vt:lpwstr>
  </property>
  <property fmtid="{D5CDD505-2E9C-101B-9397-08002B2CF9AE}" pid="9" name="Jive_LatestUserAccountName">
    <vt:lpwstr>gekhtman</vt:lpwstr>
  </property>
  <property fmtid="{D5CDD505-2E9C-101B-9397-08002B2CF9AE}" pid="10" name="Offisync_UpdateToken">
    <vt:lpwstr>1</vt:lpwstr>
  </property>
</Properties>
</file>